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3" r:id="rId4"/>
    <p:sldId id="264" r:id="rId5"/>
    <p:sldId id="262" r:id="rId6"/>
    <p:sldId id="260" r:id="rId7"/>
    <p:sldId id="265" r:id="rId8"/>
    <p:sldId id="261" r:id="rId9"/>
    <p:sldId id="266" r:id="rId10"/>
    <p:sldId id="268" r:id="rId11"/>
    <p:sldId id="269" r:id="rId12"/>
    <p:sldId id="271" r:id="rId13"/>
    <p:sldId id="270" r:id="rId14"/>
    <p:sldId id="272" r:id="rId15"/>
    <p:sldId id="267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F5B"/>
    <a:srgbClr val="5E8AE8"/>
    <a:srgbClr val="FFB7B7"/>
    <a:srgbClr val="FF93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google%20drive\school\master%20of%20analytics\161.777%20practical%20data%20mining\final%20project\Dry_Bean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[Dry_Bean.csv]Sheet2!PivotTable1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r>
              <a:rPr lang="en-US" b="0" dirty="0"/>
              <a:t>Number of Records per Bean Class Type (Target Variable</a:t>
            </a:r>
            <a:r>
              <a:rPr lang="en-US" b="0" baseline="0" dirty="0"/>
              <a:t>)</a:t>
            </a:r>
            <a:endParaRPr lang="en-US" b="0" dirty="0"/>
          </a:p>
        </c:rich>
      </c:tx>
      <c:layout>
        <c:manualLayout>
          <c:xMode val="edge"/>
          <c:yMode val="edge"/>
          <c:x val="0.21126616373436946"/>
          <c:y val="5.01681179872882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rgbClr val="C0000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1" i="0" u="none" strike="noStrike" kern="1200" baseline="0">
                  <a:solidFill>
                    <a:schemeClr val="bg1">
                      <a:lumMod val="50000"/>
                    </a:schemeClr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1955565497494631"/>
          <c:y val="0.1548540393754243"/>
          <c:w val="0.75144434502505353"/>
          <c:h val="0.807807196198234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Sheet2!$A$4:$A$11</c:f>
              <c:strCache>
                <c:ptCount val="7"/>
                <c:pt idx="0">
                  <c:v>BOMBAY</c:v>
                </c:pt>
                <c:pt idx="1">
                  <c:v>BARBUNYA</c:v>
                </c:pt>
                <c:pt idx="2">
                  <c:v>CALI</c:v>
                </c:pt>
                <c:pt idx="3">
                  <c:v>HOROZ</c:v>
                </c:pt>
                <c:pt idx="4">
                  <c:v>SEKER</c:v>
                </c:pt>
                <c:pt idx="5">
                  <c:v>SIRA</c:v>
                </c:pt>
                <c:pt idx="6">
                  <c:v>DERMASON</c:v>
                </c:pt>
              </c:strCache>
            </c:strRef>
          </c:cat>
          <c:val>
            <c:numRef>
              <c:f>Sheet2!$B$4:$B$11</c:f>
              <c:numCache>
                <c:formatCode>General</c:formatCode>
                <c:ptCount val="7"/>
                <c:pt idx="0">
                  <c:v>522</c:v>
                </c:pt>
                <c:pt idx="1">
                  <c:v>1322</c:v>
                </c:pt>
                <c:pt idx="2">
                  <c:v>1630</c:v>
                </c:pt>
                <c:pt idx="3">
                  <c:v>1928</c:v>
                </c:pt>
                <c:pt idx="4">
                  <c:v>2027</c:v>
                </c:pt>
                <c:pt idx="5">
                  <c:v>2636</c:v>
                </c:pt>
                <c:pt idx="6">
                  <c:v>3546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27-4D93-9EA6-A3974AD855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6"/>
        <c:axId val="1687797568"/>
        <c:axId val="1936976688"/>
      </c:barChart>
      <c:catAx>
        <c:axId val="1687797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936976688"/>
        <c:crosses val="autoZero"/>
        <c:auto val="1"/>
        <c:lblAlgn val="ctr"/>
        <c:lblOffset val="100"/>
        <c:noMultiLvlLbl val="0"/>
      </c:catAx>
      <c:valAx>
        <c:axId val="19369766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87797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UI" panose="020B0502040204020203" pitchFamily="34" charset="0"/>
          <a:cs typeface="Segoe UI" panose="020B0502040204020203" pitchFamily="34" charset="0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732CC-1335-48D7-BA13-DBFF4C1550B7}" type="datetimeFigureOut">
              <a:rPr lang="en-PH" smtClean="0"/>
              <a:t>07/10/2023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8DA49-B374-4B4C-AF1A-ADAFDE7290F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48695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28DA49-B374-4B4C-AF1A-ADAFDE7290FA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04556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7CE1-CB7D-4896-974B-767B94AC9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228E2-AB86-4EA0-B7B3-2C39E4242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00799-0CB0-4B3C-B010-2DFF74F8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77E12-B983-48DF-A317-D0171FEA3101}" type="datetime1">
              <a:rPr lang="en-PH" smtClean="0"/>
              <a:t>07/10/2023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63BAF-D75A-4DDA-8A9B-8FD3AB768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78C2B-698A-4DB4-89D5-E98703C7E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85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4437-ECDA-452F-B56C-2D9778D6B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11EB6-A959-4F9F-9AF5-F5FBB059D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58860B-D8EE-4192-8CF2-D94BC02F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6E14B-42B7-4772-8C07-A01DC47C7DD7}" type="datetime1">
              <a:rPr lang="en-PH" smtClean="0"/>
              <a:t>07/10/2023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75E63-3FCE-4BF2-905A-467EFDDE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362BC-C06E-44A4-A8EC-4A187CBB9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559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902C6A-5BAD-4907-A750-296C01F81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1797-DB8D-4094-906B-2FE051DFE8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01472-6839-45D4-8AD7-D4F538FB9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674FC-2F59-4BF0-B2B5-C109C1203BB8}" type="datetime1">
              <a:rPr lang="en-PH" smtClean="0"/>
              <a:t>07/10/2023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97D08-A1A3-4A48-8FF5-9BBFFB005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B210F-0484-4451-9278-A54991DA8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622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F1A6-C6D2-41E0-914F-47A746A4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C609-F80D-4EE7-AA9C-8053059A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79B79-23B3-4893-B226-6E558ABDA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98D3-B1C0-414B-A5CF-DE044C9DCB6A}" type="datetime1">
              <a:rPr lang="en-PH" smtClean="0"/>
              <a:t>07/10/2023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6DA82-0E5B-43CD-8A02-9763A2E1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10133-41AD-4535-8703-ED73D58F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3358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B290-CD68-4C2F-A943-BB98986F4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3E56-C21A-4D67-A931-3CD308D3A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F23B8-326E-41AE-AA3B-C1B80F2A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ABCF7-9778-45AA-8072-36BE7621F0EA}" type="datetime1">
              <a:rPr lang="en-PH" smtClean="0"/>
              <a:t>07/10/2023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FD21F-4E1C-48A2-A8EE-DC47FD7F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71110-8731-46B6-9E38-E239EB3B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00809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38A46-745A-4E40-B357-70D04B3E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71A1-7ADB-4778-AA1B-E7028B1A0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B3084-2D8D-4819-90C3-F83D87678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4A28E-6B1A-4134-A1BD-A6D23F20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0C74-B3FB-4246-8163-22BFA0E9A8EC}" type="datetime1">
              <a:rPr lang="en-PH" smtClean="0"/>
              <a:t>07/10/2023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FD2B1-6B20-4ABD-996B-EE91BAD6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D84E1-3EF4-44AC-B5C1-12B9A6D3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3407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88DFF-FB85-44DA-A0CC-C152F3A29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289F3-6FA9-447D-B035-39FE77C8C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AD99F3-9678-4B9C-890D-D7C047B8B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45980-CA0F-41C9-B8F5-512799AFF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98A27-0D54-44E2-8317-8F721C96B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42CE9A-F9BE-4F88-AEC0-A13D25166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C470-96B7-4C5F-A69D-A59AC8BD509C}" type="datetime1">
              <a:rPr lang="en-PH" smtClean="0"/>
              <a:t>07/10/2023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B716AD-8990-44D0-992C-C972D4FD1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78D8E-AF9A-475D-8433-8DDB371AC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433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D9042-15AD-4EA9-9360-AB53F06E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6538CC-D502-4A77-AB45-C5A848B4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98D87-B98C-4645-A777-C796E34653DF}" type="datetime1">
              <a:rPr lang="en-PH" smtClean="0"/>
              <a:t>07/10/2023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6E2A6-2C41-4FE7-9AE4-A08B93A1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15FCE-C947-47B3-8856-65D5906A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8712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B0E2F-2FFC-4C39-B7CF-5CB4C053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1C27D-61D1-4460-A385-CAB3CE66AC79}" type="datetime1">
              <a:rPr lang="en-PH" smtClean="0"/>
              <a:t>07/10/2023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16B54-4140-4BE7-A3B2-ADAB62C6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2EB36-7151-4E6C-8891-8F16B3175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5879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904D-AB41-48A0-93DD-D66135BC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472A4-7F5A-4327-A57B-CAE351DAA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C9F5C-9907-4A99-9978-641227444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A8A0F-28EA-4296-A73B-2AD0C18F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E04C3-D841-4B9B-8A7E-7F7EB1FDA825}" type="datetime1">
              <a:rPr lang="en-PH" smtClean="0"/>
              <a:t>07/10/2023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D6676-2C33-425C-81A7-04D9E1E28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63293-F3F0-4868-B05B-4BB5F849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07228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08AE-C22C-4B1D-8281-D5861ACF2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3B915-17CF-46E6-81A9-8FB10AC06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4A16D-4302-4667-B174-C88B5861E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1E44C-E5E4-478B-AECA-6D37D58D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D7688-4BB7-41ED-A390-CDDF5C60F240}" type="datetime1">
              <a:rPr lang="en-PH" smtClean="0"/>
              <a:t>07/10/2023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8B38D-8991-4E49-A4FA-B3FAF028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114A1-C9A4-48F8-A8F7-3B75E7BF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29563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A873CB-A76D-40FD-8FD6-63C982CF0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B6DF7-B2A0-46EA-A3E2-A33CAE88E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614A-2B82-45B4-AFC7-11027E4AB7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CDE88-B057-4D02-9AEB-7BFE656A64E8}" type="datetime1">
              <a:rPr lang="en-PH" smtClean="0"/>
              <a:t>07/10/2023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F2B28-FE99-4FA1-8AA9-AC52BBBAE6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D6855-05D7-47A9-BBED-807B0E651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75346-3058-419B-BD14-AF1372BF79B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7385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7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ow to cook dried beans and what to make with them | The Splendid Table">
            <a:extLst>
              <a:ext uri="{FF2B5EF4-FFF2-40B4-BE49-F238E27FC236}">
                <a16:creationId xmlns:a16="http://schemas.microsoft.com/office/drawing/2014/main" id="{5FC77124-BCA9-4C3E-AD10-B4CACD261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48" r="3731"/>
          <a:stretch/>
        </p:blipFill>
        <p:spPr bwMode="auto">
          <a:xfrm flipH="1">
            <a:off x="1331088" y="0"/>
            <a:ext cx="108609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3B753AD6-6DE2-4B5E-8505-4199DA0A6A83}"/>
              </a:ext>
            </a:extLst>
          </p:cNvPr>
          <p:cNvSpPr/>
          <p:nvPr/>
        </p:nvSpPr>
        <p:spPr>
          <a:xfrm rot="5400000">
            <a:off x="2184721" y="813124"/>
            <a:ext cx="6858000" cy="523175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BE11C8-A6E5-45C6-9C4F-A08C134F3B74}"/>
              </a:ext>
            </a:extLst>
          </p:cNvPr>
          <p:cNvSpPr/>
          <p:nvPr/>
        </p:nvSpPr>
        <p:spPr>
          <a:xfrm>
            <a:off x="0" y="0"/>
            <a:ext cx="29978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A8E012-16F7-46AA-91DB-BE1C2C03C6F3}"/>
              </a:ext>
            </a:extLst>
          </p:cNvPr>
          <p:cNvCxnSpPr>
            <a:cxnSpLocks/>
          </p:cNvCxnSpPr>
          <p:nvPr/>
        </p:nvCxnSpPr>
        <p:spPr>
          <a:xfrm flipV="1">
            <a:off x="2974693" y="-57872"/>
            <a:ext cx="5312780" cy="695059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496BFDB-C316-4403-B73B-67DF32B4A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501692" y="501689"/>
            <a:ext cx="4332392" cy="33290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16A69-74B5-436E-A1B8-AFDDEC228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65" y="2275413"/>
            <a:ext cx="5208123" cy="1709296"/>
          </a:xfrm>
        </p:spPr>
        <p:txBody>
          <a:bodyPr>
            <a:normAutofit/>
          </a:bodyPr>
          <a:lstStyle/>
          <a:p>
            <a:pPr algn="l"/>
            <a:r>
              <a:rPr lang="en-PH" sz="32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Classification of Dry Beans Using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93737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CONFUSION MATRIX FOR ALL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695D02-9102-48D3-9682-971EAACD2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83" y="986569"/>
            <a:ext cx="6904858" cy="48848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48C723-AD90-4737-B8BC-7FBA808F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1291" y="2477611"/>
            <a:ext cx="10515600" cy="190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Logistic Regression</a:t>
            </a:r>
          </a:p>
          <a:p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True Positive</a:t>
            </a:r>
          </a:p>
          <a:p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Lowest False Negative</a:t>
            </a:r>
          </a:p>
          <a:p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Highest True Negative</a:t>
            </a:r>
          </a:p>
          <a:p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Lowest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177245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BEST MODEL: POLYNOMIAL LOGISTIC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98E60A-EADB-464C-BCB7-D62A4EF39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2" y="1306006"/>
            <a:ext cx="4941790" cy="254463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59FBA9-96F8-4F22-BA1F-B48FDA4D355C}"/>
              </a:ext>
            </a:extLst>
          </p:cNvPr>
          <p:cNvSpPr txBox="1"/>
          <p:nvPr/>
        </p:nvSpPr>
        <p:spPr>
          <a:xfrm>
            <a:off x="1573788" y="4243602"/>
            <a:ext cx="3121670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Quadratic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SG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Degree Polynomial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Accounts for Nonlinearities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B33C8A-051B-4E3D-A275-93165AEC77AC}"/>
              </a:ext>
            </a:extLst>
          </p:cNvPr>
          <p:cNvCxnSpPr>
            <a:cxnSpLocks/>
          </p:cNvCxnSpPr>
          <p:nvPr/>
        </p:nvCxnSpPr>
        <p:spPr>
          <a:xfrm flipH="1">
            <a:off x="3134623" y="3576320"/>
            <a:ext cx="472177" cy="528320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D19DFAE-671F-43DF-B379-653FA4BDB6EE}"/>
              </a:ext>
            </a:extLst>
          </p:cNvPr>
          <p:cNvSpPr/>
          <p:nvPr/>
        </p:nvSpPr>
        <p:spPr>
          <a:xfrm>
            <a:off x="2886822" y="1966093"/>
            <a:ext cx="495602" cy="483802"/>
          </a:xfrm>
          <a:prstGeom prst="rightArrow">
            <a:avLst>
              <a:gd name="adj1" fmla="val 50000"/>
              <a:gd name="adj2" fmla="val 6707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C2E5DF-F6E6-4C28-B6FE-1B8B159A8C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92" y="1198407"/>
            <a:ext cx="3347720" cy="3182401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C04705-43A0-4E4C-8FFB-00A336271B5F}"/>
              </a:ext>
            </a:extLst>
          </p:cNvPr>
          <p:cNvSpPr txBox="1"/>
          <p:nvPr/>
        </p:nvSpPr>
        <p:spPr>
          <a:xfrm>
            <a:off x="7389298" y="876569"/>
            <a:ext cx="619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latin typeface="Segoe UI" panose="020B0502040204020203" pitchFamily="34" charset="0"/>
                <a:cs typeface="Segoe UI" panose="020B0502040204020203" pitchFamily="34" charset="0"/>
              </a:rPr>
              <a:t>Classification Chart by Bean 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43327B-389F-485E-BCC4-070CD8ED6928}"/>
              </a:ext>
            </a:extLst>
          </p:cNvPr>
          <p:cNvSpPr txBox="1"/>
          <p:nvPr/>
        </p:nvSpPr>
        <p:spPr>
          <a:xfrm>
            <a:off x="10618212" y="3607615"/>
            <a:ext cx="16844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latin typeface="Segoe UI" panose="020B0502040204020203" pitchFamily="34" charset="0"/>
                <a:cs typeface="Segoe UI" panose="020B0502040204020203" pitchFamily="34" charset="0"/>
              </a:rPr>
              <a:t>Legend:</a:t>
            </a:r>
          </a:p>
          <a:p>
            <a:r>
              <a:rPr lang="en-PH" sz="1600" b="1" dirty="0">
                <a:solidFill>
                  <a:srgbClr val="5E8AE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Correct</a:t>
            </a:r>
          </a:p>
          <a:p>
            <a:r>
              <a:rPr lang="en-PH" sz="1600" b="1" dirty="0">
                <a:solidFill>
                  <a:srgbClr val="F26F5B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Incorrect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1C831E1-56F9-4D63-A4A9-7DF8D55F10B6}"/>
              </a:ext>
            </a:extLst>
          </p:cNvPr>
          <p:cNvSpPr txBox="1"/>
          <p:nvPr/>
        </p:nvSpPr>
        <p:spPr>
          <a:xfrm>
            <a:off x="6874252" y="4703558"/>
            <a:ext cx="3121670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Segoe UI" panose="020B0502040204020203" pitchFamily="34" charset="0"/>
                <a:cs typeface="Segoe UI" panose="020B0502040204020203" pitchFamily="34" charset="0"/>
              </a:rPr>
              <a:t>Disproportional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Segoe UI" panose="020B0502040204020203" pitchFamily="34" charset="0"/>
                <a:cs typeface="Segoe UI" panose="020B0502040204020203" pitchFamily="34" charset="0"/>
              </a:rPr>
              <a:t>Bombay Bean Low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Segoe UI" panose="020B0502040204020203" pitchFamily="34" charset="0"/>
                <a:cs typeface="Segoe UI" panose="020B0502040204020203" pitchFamily="34" charset="0"/>
              </a:rPr>
              <a:t>No Issue with Classifying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latin typeface="Segoe UI" panose="020B0502040204020203" pitchFamily="34" charset="0"/>
                <a:cs typeface="Segoe UI" panose="020B0502040204020203" pitchFamily="34" charset="0"/>
              </a:rPr>
              <a:t>Misclassifications Fairly Equal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8CEC39-6DDF-4219-BB48-7135C7AD589B}"/>
              </a:ext>
            </a:extLst>
          </p:cNvPr>
          <p:cNvCxnSpPr>
            <a:cxnSpLocks/>
          </p:cNvCxnSpPr>
          <p:nvPr/>
        </p:nvCxnSpPr>
        <p:spPr>
          <a:xfrm flipH="1">
            <a:off x="8671847" y="4274745"/>
            <a:ext cx="292909" cy="327735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6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ACCURACY (POLYNOMIAL LOGISTIC REGRESSION)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BA578B-01C8-4D55-9B42-F035D3419E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2"/>
          <a:stretch/>
        </p:blipFill>
        <p:spPr>
          <a:xfrm>
            <a:off x="5030414" y="2229862"/>
            <a:ext cx="6508846" cy="239827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54640E-2E8A-4623-B4A4-530C1E752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49" y="1297165"/>
            <a:ext cx="4503393" cy="426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8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IMPORTANT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17" name="Abgerundetes Rechteck 35">
            <a:extLst>
              <a:ext uri="{FF2B5EF4-FFF2-40B4-BE49-F238E27FC236}">
                <a16:creationId xmlns:a16="http://schemas.microsoft.com/office/drawing/2014/main" id="{6CB899DE-340A-4182-B690-714F43B77ABB}"/>
              </a:ext>
            </a:extLst>
          </p:cNvPr>
          <p:cNvSpPr/>
          <p:nvPr/>
        </p:nvSpPr>
        <p:spPr bwMode="gray">
          <a:xfrm>
            <a:off x="326637" y="1313336"/>
            <a:ext cx="5769364" cy="109607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lIns="720000" tIns="72000" rIns="108000" bIns="72000" anchor="ctr"/>
          <a:lstStyle/>
          <a:p>
            <a:pPr marL="0" marR="0" lvl="0" indent="-190500" defTabSz="801688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  <a:p>
            <a:pPr lvl="0" defTabSz="801688" eaLnBrk="0" hangingPunct="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defRPr/>
            </a:pPr>
            <a:r>
              <a:rPr lang="en-PH" sz="1200" i="1" kern="0" dirty="0" err="1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MinorAxisLength</a:t>
            </a: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PH" sz="1200" i="1" kern="0" dirty="0" err="1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MajorAxisLength</a:t>
            </a: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Shapefactor3, Shapefactor1, Perimeter</a:t>
            </a:r>
          </a:p>
        </p:txBody>
      </p:sp>
      <p:sp>
        <p:nvSpPr>
          <p:cNvPr id="23" name="Abgerundetes Rechteck 35">
            <a:extLst>
              <a:ext uri="{FF2B5EF4-FFF2-40B4-BE49-F238E27FC236}">
                <a16:creationId xmlns:a16="http://schemas.microsoft.com/office/drawing/2014/main" id="{11DDCA03-C013-4969-9A16-17CAAAE650F8}"/>
              </a:ext>
            </a:extLst>
          </p:cNvPr>
          <p:cNvSpPr/>
          <p:nvPr/>
        </p:nvSpPr>
        <p:spPr bwMode="gray">
          <a:xfrm>
            <a:off x="326637" y="2933557"/>
            <a:ext cx="5769364" cy="109607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lIns="720000" tIns="72000" rIns="108000" bIns="72000" anchor="ctr"/>
          <a:lstStyle/>
          <a:p>
            <a:pPr marL="0" marR="0" lvl="0" indent="-190500" defTabSz="801688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Polynomial Logistic Regression</a:t>
            </a:r>
          </a:p>
          <a:p>
            <a:pPr lvl="0" defTabSz="801688" eaLnBrk="0" hangingPunct="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defRPr/>
            </a:pP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ShapeFactor1, </a:t>
            </a:r>
            <a:r>
              <a:rPr lang="en-PH" sz="1200" i="1" kern="0" dirty="0" err="1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EquivDiameter</a:t>
            </a: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PH" sz="1200" i="1" kern="0" dirty="0" err="1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MinorAxisLength</a:t>
            </a: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Perimeter, Area</a:t>
            </a:r>
          </a:p>
        </p:txBody>
      </p:sp>
      <p:sp>
        <p:nvSpPr>
          <p:cNvPr id="24" name="Abgerundetes Rechteck 35">
            <a:extLst>
              <a:ext uri="{FF2B5EF4-FFF2-40B4-BE49-F238E27FC236}">
                <a16:creationId xmlns:a16="http://schemas.microsoft.com/office/drawing/2014/main" id="{3A2D3BA1-5BF0-4267-823A-64805DCA2B75}"/>
              </a:ext>
            </a:extLst>
          </p:cNvPr>
          <p:cNvSpPr/>
          <p:nvPr/>
        </p:nvSpPr>
        <p:spPr bwMode="gray">
          <a:xfrm>
            <a:off x="326636" y="4456609"/>
            <a:ext cx="5769364" cy="109607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  <a:headEnd/>
            <a:tailEnd/>
          </a:ln>
          <a:effectLst/>
        </p:spPr>
        <p:txBody>
          <a:bodyPr lIns="720000" tIns="72000" rIns="108000" bIns="72000" anchor="ctr"/>
          <a:lstStyle/>
          <a:p>
            <a:pPr marL="0" marR="0" lvl="0" indent="-190500" defTabSz="801688" eaLnBrk="0" fontAlgn="auto" latinLnBrk="0" hangingPunct="0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rgbClr val="969696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Gradient Boosting</a:t>
            </a:r>
          </a:p>
          <a:p>
            <a:pPr lvl="0" defTabSz="801688" eaLnBrk="0" hangingPunct="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defRPr/>
            </a:pP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Compactness, Area, </a:t>
            </a:r>
            <a:r>
              <a:rPr lang="en-PH" sz="1200" i="1" kern="0" dirty="0" err="1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MajorAxisLength</a:t>
            </a:r>
            <a:r>
              <a:rPr lang="en-PH" sz="1200" i="1" kern="0" dirty="0">
                <a:solidFill>
                  <a:srgbClr val="6464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Convex Area, Roundness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4A3945-7613-4F2A-A770-69F728AD8747}"/>
              </a:ext>
            </a:extLst>
          </p:cNvPr>
          <p:cNvSpPr/>
          <p:nvPr/>
        </p:nvSpPr>
        <p:spPr>
          <a:xfrm>
            <a:off x="7338971" y="788505"/>
            <a:ext cx="3335248" cy="33352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A785A85-2E59-4E2F-8561-FB6741AC1702}"/>
              </a:ext>
            </a:extLst>
          </p:cNvPr>
          <p:cNvSpPr/>
          <p:nvPr/>
        </p:nvSpPr>
        <p:spPr>
          <a:xfrm>
            <a:off x="8652036" y="2346277"/>
            <a:ext cx="3335248" cy="33352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AA9FD3A-A62F-41A2-B049-BEFCD3EA5D41}"/>
              </a:ext>
            </a:extLst>
          </p:cNvPr>
          <p:cNvSpPr/>
          <p:nvPr/>
        </p:nvSpPr>
        <p:spPr>
          <a:xfrm>
            <a:off x="6417084" y="2399275"/>
            <a:ext cx="3335248" cy="3335248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FCAB-CB78-40B0-8DFE-A42CB81BB78D}"/>
              </a:ext>
            </a:extLst>
          </p:cNvPr>
          <p:cNvSpPr txBox="1"/>
          <p:nvPr/>
        </p:nvSpPr>
        <p:spPr>
          <a:xfrm>
            <a:off x="8230842" y="954799"/>
            <a:ext cx="1551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Decision Tree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AFF01-97B8-4A83-B8AD-5E0FE1266C1C}"/>
              </a:ext>
            </a:extLst>
          </p:cNvPr>
          <p:cNvSpPr txBox="1"/>
          <p:nvPr/>
        </p:nvSpPr>
        <p:spPr>
          <a:xfrm>
            <a:off x="9468317" y="4892791"/>
            <a:ext cx="212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Gradient Boosting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B542FB-4067-484F-BC3E-A6E23002DF9A}"/>
              </a:ext>
            </a:extLst>
          </p:cNvPr>
          <p:cNvSpPr txBox="1"/>
          <p:nvPr/>
        </p:nvSpPr>
        <p:spPr>
          <a:xfrm>
            <a:off x="6831658" y="4883860"/>
            <a:ext cx="2358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6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Polynomial 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E599B2-BF12-44A8-ADBF-923BAEF123DD}"/>
              </a:ext>
            </a:extLst>
          </p:cNvPr>
          <p:cNvSpPr txBox="1"/>
          <p:nvPr/>
        </p:nvSpPr>
        <p:spPr>
          <a:xfrm>
            <a:off x="9361154" y="2827422"/>
            <a:ext cx="1313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MajorAxisLength</a:t>
            </a:r>
            <a:endParaRPr lang="en-PH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2C9B476-A52B-40FB-8E9A-DAFDE27F5EA7}"/>
              </a:ext>
            </a:extLst>
          </p:cNvPr>
          <p:cNvSpPr txBox="1"/>
          <p:nvPr/>
        </p:nvSpPr>
        <p:spPr>
          <a:xfrm>
            <a:off x="8352066" y="1721047"/>
            <a:ext cx="1677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Shapefactor3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1E5F8E6-20C7-4ED2-B2B3-5CB9B6ABEF87}"/>
              </a:ext>
            </a:extLst>
          </p:cNvPr>
          <p:cNvSpPr txBox="1"/>
          <p:nvPr/>
        </p:nvSpPr>
        <p:spPr>
          <a:xfrm>
            <a:off x="7504786" y="2785875"/>
            <a:ext cx="14521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ShapeFactor1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MinorAxisLength</a:t>
            </a:r>
            <a:endParaRPr lang="en-PH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Perimeter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CA48FA-3047-4998-BF45-E5660F79371D}"/>
              </a:ext>
            </a:extLst>
          </p:cNvPr>
          <p:cNvSpPr txBox="1"/>
          <p:nvPr/>
        </p:nvSpPr>
        <p:spPr>
          <a:xfrm>
            <a:off x="6946521" y="4023664"/>
            <a:ext cx="13130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EquivDiameter</a:t>
            </a:r>
            <a:endParaRPr lang="en-PH" sz="11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64A552-228E-4408-8054-371A783E1A43}"/>
              </a:ext>
            </a:extLst>
          </p:cNvPr>
          <p:cNvSpPr txBox="1"/>
          <p:nvPr/>
        </p:nvSpPr>
        <p:spPr>
          <a:xfrm>
            <a:off x="10278314" y="3768066"/>
            <a:ext cx="131306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Compactness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Convex Area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1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Roundness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663451-275C-4A96-96F4-F8A33C973600}"/>
              </a:ext>
            </a:extLst>
          </p:cNvPr>
          <p:cNvSpPr txBox="1"/>
          <p:nvPr/>
        </p:nvSpPr>
        <p:spPr>
          <a:xfrm>
            <a:off x="8852842" y="4305741"/>
            <a:ext cx="1677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2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129409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0" y="429294"/>
            <a:ext cx="10868221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VARIABLE IMPORTANCE PLOT (POLYNOMIAL LOGISITIC REGRESSION)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14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9" name="AutoShape 2" descr="blob:https://web.whatsapp.com/4c5e4378-f25f-4cfc-a9a7-ce48e2b9ab49">
            <a:extLst>
              <a:ext uri="{FF2B5EF4-FFF2-40B4-BE49-F238E27FC236}">
                <a16:creationId xmlns:a16="http://schemas.microsoft.com/office/drawing/2014/main" id="{74BB15CA-FDC6-439D-BAA4-C78D4B2C80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388233-AACD-4B4F-AA2A-3D3BBDFBF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771" y="1255751"/>
            <a:ext cx="8012305" cy="434649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69A6085-9418-4CD3-B5FF-7510EE85B13A}"/>
              </a:ext>
            </a:extLst>
          </p:cNvPr>
          <p:cNvSpPr txBox="1"/>
          <p:nvPr/>
        </p:nvSpPr>
        <p:spPr>
          <a:xfrm>
            <a:off x="9054840" y="2491770"/>
            <a:ext cx="2438919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 5 Physical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ShapeFactor1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EquivDiameter</a:t>
            </a:r>
            <a:endParaRPr lang="en-SG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MinorAxisLength</a:t>
            </a:r>
            <a:endParaRPr lang="en-SG" sz="16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Area</a:t>
            </a:r>
          </a:p>
        </p:txBody>
      </p:sp>
    </p:spTree>
    <p:extLst>
      <p:ext uri="{BB962C8B-B14F-4D97-AF65-F5344CB8AC3E}">
        <p14:creationId xmlns:p14="http://schemas.microsoft.com/office/powerpoint/2010/main" val="107309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A0199F-6E00-43C9-A053-B6D7EE921D92}"/>
              </a:ext>
            </a:extLst>
          </p:cNvPr>
          <p:cNvSpPr/>
          <p:nvPr/>
        </p:nvSpPr>
        <p:spPr>
          <a:xfrm>
            <a:off x="1391307" y="1031875"/>
            <a:ext cx="2810303" cy="2317983"/>
          </a:xfrm>
          <a:prstGeom prst="roundRect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CA53744-49E0-45B9-AC97-FB6E67D53D0C}"/>
              </a:ext>
            </a:extLst>
          </p:cNvPr>
          <p:cNvSpPr/>
          <p:nvPr/>
        </p:nvSpPr>
        <p:spPr>
          <a:xfrm>
            <a:off x="1111360" y="1815494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17D38B-23E1-4B8A-90FC-96F3CCDBF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1282309" y="2066760"/>
            <a:ext cx="333956" cy="2482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72833-15CE-4EBA-A922-8DD6CF947CC3}"/>
              </a:ext>
            </a:extLst>
          </p:cNvPr>
          <p:cNvSpPr txBox="1"/>
          <p:nvPr/>
        </p:nvSpPr>
        <p:spPr>
          <a:xfrm>
            <a:off x="1698137" y="1317510"/>
            <a:ext cx="22787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latin typeface="Segoe UI" panose="020B0502040204020203" pitchFamily="34" charset="0"/>
                <a:cs typeface="Segoe UI" panose="020B0502040204020203" pitchFamily="34" charset="0"/>
              </a:rPr>
              <a:t>Total of 7 Models Compared: Regression, Polynomial Regression, Neural Network, Gradient Boosting, Random Forest, Decision Tree, Ensemble (Regression, P-Regression, Decision Tree, NN)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08D81E7-CBD1-4349-A062-FB52CA28784F}"/>
              </a:ext>
            </a:extLst>
          </p:cNvPr>
          <p:cNvSpPr/>
          <p:nvPr/>
        </p:nvSpPr>
        <p:spPr>
          <a:xfrm>
            <a:off x="4998107" y="1031875"/>
            <a:ext cx="2810303" cy="2317983"/>
          </a:xfrm>
          <a:prstGeom prst="roundRect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F76EF-F495-4A37-8DBC-1A1386A9E8EB}"/>
              </a:ext>
            </a:extLst>
          </p:cNvPr>
          <p:cNvSpPr/>
          <p:nvPr/>
        </p:nvSpPr>
        <p:spPr>
          <a:xfrm>
            <a:off x="4718160" y="1815494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39C575-0B3C-4E3E-A42B-6B83DEA5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4889109" y="2066760"/>
            <a:ext cx="333956" cy="2482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298A93-75AF-4ADC-B6ED-F46ABE2C0136}"/>
              </a:ext>
            </a:extLst>
          </p:cNvPr>
          <p:cNvSpPr txBox="1"/>
          <p:nvPr/>
        </p:nvSpPr>
        <p:spPr>
          <a:xfrm>
            <a:off x="5359042" y="1386006"/>
            <a:ext cx="21954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Polynomial Logistic Regression had the best performance with the lowest misclassification rate of 6.87% and accuracy of 93.13%  based on 70/30 train-test split.</a:t>
            </a:r>
          </a:p>
          <a:p>
            <a:pPr algn="ctr"/>
            <a:endParaRPr lang="en-PH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F3A1339-9F8E-4CE2-BC41-C3C155865552}"/>
              </a:ext>
            </a:extLst>
          </p:cNvPr>
          <p:cNvSpPr/>
          <p:nvPr/>
        </p:nvSpPr>
        <p:spPr>
          <a:xfrm>
            <a:off x="8606976" y="1044214"/>
            <a:ext cx="2810303" cy="2317983"/>
          </a:xfrm>
          <a:prstGeom prst="roundRect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AE5E678-061A-4FC5-A99D-F5E85FBAF5C3}"/>
              </a:ext>
            </a:extLst>
          </p:cNvPr>
          <p:cNvSpPr/>
          <p:nvPr/>
        </p:nvSpPr>
        <p:spPr>
          <a:xfrm>
            <a:off x="8331333" y="1856218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B942AB-EA9C-403D-A656-FE00A7E9E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8502282" y="2107484"/>
            <a:ext cx="333956" cy="2482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4784A3-1C54-4221-A3F2-CF4DD423E84C}"/>
              </a:ext>
            </a:extLst>
          </p:cNvPr>
          <p:cNvSpPr txBox="1"/>
          <p:nvPr/>
        </p:nvSpPr>
        <p:spPr>
          <a:xfrm>
            <a:off x="9007187" y="1531475"/>
            <a:ext cx="20734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Models were able to classify the fairly imbalanced and disproportional bean classes with high accuracy.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7629419-5FA5-44DC-A928-625C06D0AAE1}"/>
              </a:ext>
            </a:extLst>
          </p:cNvPr>
          <p:cNvSpPr/>
          <p:nvPr/>
        </p:nvSpPr>
        <p:spPr>
          <a:xfrm>
            <a:off x="1338678" y="3529912"/>
            <a:ext cx="2862932" cy="2317983"/>
          </a:xfrm>
          <a:prstGeom prst="roundRect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A9E92C9-6493-4D7D-B407-3B1FAD0A103B}"/>
              </a:ext>
            </a:extLst>
          </p:cNvPr>
          <p:cNvSpPr/>
          <p:nvPr/>
        </p:nvSpPr>
        <p:spPr>
          <a:xfrm>
            <a:off x="1058731" y="4313531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B8B068-B0B6-4F7B-B90F-EE9A20A31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1229680" y="4564797"/>
            <a:ext cx="333956" cy="2482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00A14E7-C1AF-483E-80E3-252FD35994A9}"/>
              </a:ext>
            </a:extLst>
          </p:cNvPr>
          <p:cNvSpPr txBox="1"/>
          <p:nvPr/>
        </p:nvSpPr>
        <p:spPr>
          <a:xfrm>
            <a:off x="1675394" y="3810786"/>
            <a:ext cx="2226990" cy="172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1688" eaLnBrk="0" hangingPunct="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defRPr/>
            </a:pPr>
            <a:r>
              <a:rPr lang="en-PH" sz="1400" kern="0" dirty="0">
                <a:latin typeface="Segoe UI" panose="020B0502040204020203" pitchFamily="34" charset="0"/>
                <a:cs typeface="Segoe UI" panose="020B0502040204020203" pitchFamily="34" charset="0"/>
              </a:rPr>
              <a:t>Similar accuracy rates were observed among the 7 dry bean classes. Bombay variety had the highest accuracy at 100% while the Sira bean variety had the lowest accuracy at 87.2%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43583B6-6B60-48B8-B45C-8C0A4E44CB92}"/>
              </a:ext>
            </a:extLst>
          </p:cNvPr>
          <p:cNvSpPr/>
          <p:nvPr/>
        </p:nvSpPr>
        <p:spPr>
          <a:xfrm>
            <a:off x="4945478" y="3529912"/>
            <a:ext cx="2862932" cy="2317983"/>
          </a:xfrm>
          <a:prstGeom prst="roundRect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7AF7CB1-D322-4DC3-9C53-43574CBE2AB1}"/>
              </a:ext>
            </a:extLst>
          </p:cNvPr>
          <p:cNvSpPr/>
          <p:nvPr/>
        </p:nvSpPr>
        <p:spPr>
          <a:xfrm>
            <a:off x="4665531" y="4313531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001138-92F9-4FF2-BFAC-85B908E1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4836480" y="4564797"/>
            <a:ext cx="333956" cy="2482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BBB702-40DA-4E19-8330-029CF26C1316}"/>
              </a:ext>
            </a:extLst>
          </p:cNvPr>
          <p:cNvSpPr txBox="1"/>
          <p:nvPr/>
        </p:nvSpPr>
        <p:spPr>
          <a:xfrm>
            <a:off x="5219189" y="3771462"/>
            <a:ext cx="2461401" cy="193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801688" eaLnBrk="0" hangingPunct="0">
              <a:lnSpc>
                <a:spcPct val="95000"/>
              </a:lnSpc>
              <a:spcAft>
                <a:spcPts val="800"/>
              </a:spcAft>
              <a:buClr>
                <a:srgbClr val="969696"/>
              </a:buClr>
              <a:defRPr/>
            </a:pPr>
            <a:r>
              <a:rPr lang="en-PH" sz="1400" kern="0" dirty="0">
                <a:latin typeface="Segoe UI" panose="020B0502040204020203" pitchFamily="34" charset="0"/>
                <a:cs typeface="Segoe UI" panose="020B0502040204020203" pitchFamily="34" charset="0"/>
              </a:rPr>
              <a:t>Physical 2D attributes alone can be used to accurately classify dry beans. Most important variables were found to be ShapeFactor1, </a:t>
            </a:r>
            <a:r>
              <a:rPr lang="en-PH" sz="1400" kern="0" dirty="0" err="1">
                <a:latin typeface="Segoe UI" panose="020B0502040204020203" pitchFamily="34" charset="0"/>
                <a:cs typeface="Segoe UI" panose="020B0502040204020203" pitchFamily="34" charset="0"/>
              </a:rPr>
              <a:t>EquivDiameter</a:t>
            </a:r>
            <a:r>
              <a:rPr lang="en-PH" sz="1400" kern="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PH" sz="1400" kern="0" dirty="0" err="1">
                <a:latin typeface="Segoe UI" panose="020B0502040204020203" pitchFamily="34" charset="0"/>
                <a:cs typeface="Segoe UI" panose="020B0502040204020203" pitchFamily="34" charset="0"/>
              </a:rPr>
              <a:t>MinorAxisLength</a:t>
            </a:r>
            <a:r>
              <a:rPr lang="en-PH" sz="1400" kern="0" dirty="0">
                <a:latin typeface="Segoe UI" panose="020B0502040204020203" pitchFamily="34" charset="0"/>
                <a:cs typeface="Segoe UI" panose="020B0502040204020203" pitchFamily="34" charset="0"/>
              </a:rPr>
              <a:t>, Area, and Perimeter for the best performing model.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ED686E-E3D6-4E2B-AADE-1030AC278ACD}"/>
              </a:ext>
            </a:extLst>
          </p:cNvPr>
          <p:cNvSpPr/>
          <p:nvPr/>
        </p:nvSpPr>
        <p:spPr>
          <a:xfrm>
            <a:off x="8582814" y="3593637"/>
            <a:ext cx="2858628" cy="2317983"/>
          </a:xfrm>
          <a:prstGeom prst="roundRect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95B16FA-C8A1-4C1E-A2F5-B641BBBA5F25}"/>
              </a:ext>
            </a:extLst>
          </p:cNvPr>
          <p:cNvSpPr/>
          <p:nvPr/>
        </p:nvSpPr>
        <p:spPr>
          <a:xfrm>
            <a:off x="8302867" y="4377256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BC40DF-EEE6-4B50-B139-2C43DA2EC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8473816" y="4628522"/>
            <a:ext cx="333956" cy="2482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F7AD533-74FB-4C9D-BAB1-532DC1747F00}"/>
              </a:ext>
            </a:extLst>
          </p:cNvPr>
          <p:cNvSpPr txBox="1"/>
          <p:nvPr/>
        </p:nvSpPr>
        <p:spPr>
          <a:xfrm>
            <a:off x="8875669" y="3900247"/>
            <a:ext cx="23837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Given high classification accuracy of 93.13%, it makes sense for dry bean producers to invest in automated systems for classifying dry beans as opposed to manual sorting. </a:t>
            </a:r>
          </a:p>
        </p:txBody>
      </p:sp>
    </p:spTree>
    <p:extLst>
      <p:ext uri="{BB962C8B-B14F-4D97-AF65-F5344CB8AC3E}">
        <p14:creationId xmlns:p14="http://schemas.microsoft.com/office/powerpoint/2010/main" val="1101667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8A8A3B-F7D6-4247-A142-6C083ECA7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0" y="3528997"/>
            <a:ext cx="4332392" cy="332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80915-0496-4162-9AFE-6826B69CF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59608" y="0"/>
            <a:ext cx="4332392" cy="3329003"/>
          </a:xfrm>
          <a:prstGeom prst="rect">
            <a:avLst/>
          </a:prstGeom>
        </p:spPr>
      </p:pic>
      <p:sp>
        <p:nvSpPr>
          <p:cNvPr id="9" name="Google Shape;386;p36">
            <a:extLst>
              <a:ext uri="{FF2B5EF4-FFF2-40B4-BE49-F238E27FC236}">
                <a16:creationId xmlns:a16="http://schemas.microsoft.com/office/drawing/2014/main" id="{1A94867B-3B83-4DA6-8709-E5E3D2750F69}"/>
              </a:ext>
            </a:extLst>
          </p:cNvPr>
          <p:cNvSpPr txBox="1">
            <a:spLocks/>
          </p:cNvSpPr>
          <p:nvPr/>
        </p:nvSpPr>
        <p:spPr>
          <a:xfrm>
            <a:off x="3873075" y="2369197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tabLst/>
              <a:defRPr/>
            </a:pPr>
            <a:r>
              <a:rPr kumimoji="0" lang="en-PH" sz="6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Roboto Slab"/>
              </a:rPr>
              <a:t>Thank You!</a:t>
            </a:r>
          </a:p>
        </p:txBody>
      </p:sp>
      <p:sp>
        <p:nvSpPr>
          <p:cNvPr id="10" name="Google Shape;387;p36">
            <a:extLst>
              <a:ext uri="{FF2B5EF4-FFF2-40B4-BE49-F238E27FC236}">
                <a16:creationId xmlns:a16="http://schemas.microsoft.com/office/drawing/2014/main" id="{B0305FE6-6958-4E48-9F7E-0CF40A55138C}"/>
              </a:ext>
            </a:extLst>
          </p:cNvPr>
          <p:cNvSpPr txBox="1">
            <a:spLocks/>
          </p:cNvSpPr>
          <p:nvPr/>
        </p:nvSpPr>
        <p:spPr>
          <a:xfrm>
            <a:off x="4291752" y="3248093"/>
            <a:ext cx="403944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None/>
              <a:tabLst/>
              <a:defRPr/>
            </a:pPr>
            <a:r>
              <a:rPr kumimoji="0" lang="en-PH" sz="400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Source Sans Pro"/>
              </a:rPr>
              <a:t>Any Questions?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A16B5C-657D-4D57-934C-D7E98B642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81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RATIONALE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963" y="6363754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6543236-0AA8-4469-AF3C-67AD6B0F3DE6}"/>
              </a:ext>
            </a:extLst>
          </p:cNvPr>
          <p:cNvSpPr/>
          <p:nvPr/>
        </p:nvSpPr>
        <p:spPr>
          <a:xfrm>
            <a:off x="1391307" y="1031875"/>
            <a:ext cx="2317983" cy="2317983"/>
          </a:xfrm>
          <a:prstGeom prst="ellipse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6CB4DE-6181-415D-8F19-E5330D227191}"/>
              </a:ext>
            </a:extLst>
          </p:cNvPr>
          <p:cNvSpPr/>
          <p:nvPr/>
        </p:nvSpPr>
        <p:spPr>
          <a:xfrm>
            <a:off x="1111360" y="1815494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50ECC048-8FF8-4763-B893-095B6DC14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1282309" y="2066760"/>
            <a:ext cx="333956" cy="24821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BAA03F1-AA7E-4043-AB1D-DF02A1FC962C}"/>
              </a:ext>
            </a:extLst>
          </p:cNvPr>
          <p:cNvSpPr txBox="1"/>
          <p:nvPr/>
        </p:nvSpPr>
        <p:spPr>
          <a:xfrm>
            <a:off x="1734428" y="1732548"/>
            <a:ext cx="17431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Dry bean is the most edible, most produced pulse in the world.</a:t>
            </a:r>
          </a:p>
          <a:p>
            <a:pPr algn="ctr"/>
            <a:endParaRPr lang="en-PH" sz="1400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961CFC9-432E-49CD-B0B7-0659D8A8FE82}"/>
              </a:ext>
            </a:extLst>
          </p:cNvPr>
          <p:cNvSpPr/>
          <p:nvPr/>
        </p:nvSpPr>
        <p:spPr>
          <a:xfrm>
            <a:off x="4998107" y="1031875"/>
            <a:ext cx="2317983" cy="2317983"/>
          </a:xfrm>
          <a:prstGeom prst="ellipse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5FA407D-BC8F-4657-96C7-8EA74D155EFB}"/>
              </a:ext>
            </a:extLst>
          </p:cNvPr>
          <p:cNvSpPr/>
          <p:nvPr/>
        </p:nvSpPr>
        <p:spPr>
          <a:xfrm>
            <a:off x="4718160" y="1815494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A245441-020C-435C-B62A-3D5E2839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4889109" y="2066760"/>
            <a:ext cx="333956" cy="24821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1C5BFA23-2736-4B0D-AD24-A5C38FB84F91}"/>
              </a:ext>
            </a:extLst>
          </p:cNvPr>
          <p:cNvSpPr txBox="1"/>
          <p:nvPr/>
        </p:nvSpPr>
        <p:spPr>
          <a:xfrm>
            <a:off x="5344389" y="1441105"/>
            <a:ext cx="1767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High degree of genetic diversity among different dry bean varieties. Beans are usually mixed up in same bags. </a:t>
            </a:r>
          </a:p>
          <a:p>
            <a:pPr algn="ctr"/>
            <a:endParaRPr lang="en-PH" sz="1400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AEC1A86-9A2B-46A5-8B3D-F13FEAAEB73F}"/>
              </a:ext>
            </a:extLst>
          </p:cNvPr>
          <p:cNvSpPr/>
          <p:nvPr/>
        </p:nvSpPr>
        <p:spPr>
          <a:xfrm>
            <a:off x="8635443" y="1095600"/>
            <a:ext cx="2317983" cy="2317983"/>
          </a:xfrm>
          <a:prstGeom prst="ellipse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68FC060-97D0-4338-97C8-62DAD045557F}"/>
              </a:ext>
            </a:extLst>
          </p:cNvPr>
          <p:cNvSpPr/>
          <p:nvPr/>
        </p:nvSpPr>
        <p:spPr>
          <a:xfrm>
            <a:off x="8355496" y="1879219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DF00171-45EF-4E51-B269-3EE4CAD7C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8526445" y="2130485"/>
            <a:ext cx="333956" cy="248211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48AFC06-B479-4B12-A471-17E6E199FE92}"/>
              </a:ext>
            </a:extLst>
          </p:cNvPr>
          <p:cNvSpPr txBox="1"/>
          <p:nvPr/>
        </p:nvSpPr>
        <p:spPr>
          <a:xfrm>
            <a:off x="8981725" y="1764271"/>
            <a:ext cx="17524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Cultivation with different species of dry bean results in economic losses.</a:t>
            </a:r>
          </a:p>
          <a:p>
            <a:pPr algn="ctr"/>
            <a:endParaRPr lang="en-PH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84E9EF23-71B5-4CB9-9052-24FC6F4CE80F}"/>
              </a:ext>
            </a:extLst>
          </p:cNvPr>
          <p:cNvSpPr/>
          <p:nvPr/>
        </p:nvSpPr>
        <p:spPr>
          <a:xfrm>
            <a:off x="1338678" y="3529912"/>
            <a:ext cx="2317983" cy="2317983"/>
          </a:xfrm>
          <a:prstGeom prst="ellipse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AE75D64-6BE0-42EF-B38C-41A4281592CD}"/>
              </a:ext>
            </a:extLst>
          </p:cNvPr>
          <p:cNvSpPr/>
          <p:nvPr/>
        </p:nvSpPr>
        <p:spPr>
          <a:xfrm>
            <a:off x="1058731" y="4313531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50402844-7B93-4D02-8194-4DD8C11DD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1229680" y="4564797"/>
            <a:ext cx="333956" cy="24821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004D98B0-E456-4D5B-8D08-04C9BEED7E11}"/>
              </a:ext>
            </a:extLst>
          </p:cNvPr>
          <p:cNvSpPr txBox="1"/>
          <p:nvPr/>
        </p:nvSpPr>
        <p:spPr>
          <a:xfrm>
            <a:off x="1664137" y="3992580"/>
            <a:ext cx="171817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Manual classification and sorting is expensive and inefficient at high production volume.</a:t>
            </a:r>
          </a:p>
          <a:p>
            <a:pPr algn="ctr"/>
            <a:endParaRPr lang="en-PH" sz="14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BF00298-5B93-4E70-8994-D7BCAA54C7D5}"/>
              </a:ext>
            </a:extLst>
          </p:cNvPr>
          <p:cNvSpPr/>
          <p:nvPr/>
        </p:nvSpPr>
        <p:spPr>
          <a:xfrm>
            <a:off x="4945478" y="3529912"/>
            <a:ext cx="2317983" cy="2317983"/>
          </a:xfrm>
          <a:prstGeom prst="ellipse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34D8BF-A988-40C7-A2A9-CC92FBBE1D4D}"/>
              </a:ext>
            </a:extLst>
          </p:cNvPr>
          <p:cNvSpPr/>
          <p:nvPr/>
        </p:nvSpPr>
        <p:spPr>
          <a:xfrm>
            <a:off x="4665531" y="4313531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B5EC3A1-7E1B-41BC-A392-511DCBC4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4836480" y="4564797"/>
            <a:ext cx="333956" cy="248211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D1A0374-147A-452E-9387-5A68352573F0}"/>
              </a:ext>
            </a:extLst>
          </p:cNvPr>
          <p:cNvSpPr txBox="1"/>
          <p:nvPr/>
        </p:nvSpPr>
        <p:spPr>
          <a:xfrm>
            <a:off x="5359042" y="4060129"/>
            <a:ext cx="1579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400" dirty="0">
                <a:latin typeface="Segoe UI" panose="020B0502040204020203" pitchFamily="34" charset="0"/>
                <a:cs typeface="Segoe UI" panose="020B0502040204020203" pitchFamily="34" charset="0"/>
              </a:rPr>
              <a:t>Similar color makes visual inspection difficult, physical features are needed.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33895C6-7D45-49B2-A093-51020072F6D8}"/>
              </a:ext>
            </a:extLst>
          </p:cNvPr>
          <p:cNvSpPr/>
          <p:nvPr/>
        </p:nvSpPr>
        <p:spPr>
          <a:xfrm>
            <a:off x="8582814" y="3593637"/>
            <a:ext cx="2317983" cy="2317983"/>
          </a:xfrm>
          <a:prstGeom prst="ellipse">
            <a:avLst/>
          </a:prstGeom>
          <a:solidFill>
            <a:srgbClr val="F0F0F0"/>
          </a:solidFill>
          <a:ln w="9525" cap="flat" cmpd="sng" algn="ctr">
            <a:solidFill>
              <a:srgbClr val="FFFFFF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B2F0311C-E4F5-428E-AB6B-3CF3F99F1C3B}"/>
              </a:ext>
            </a:extLst>
          </p:cNvPr>
          <p:cNvSpPr/>
          <p:nvPr/>
        </p:nvSpPr>
        <p:spPr>
          <a:xfrm>
            <a:off x="8302867" y="4377256"/>
            <a:ext cx="750744" cy="75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0F0F0"/>
            </a:solidFill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9EDA2FE-445E-4B39-A82D-4C9D70EE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8473816" y="4628522"/>
            <a:ext cx="333956" cy="24821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3114F22E-659B-4989-A85D-7C9A85636831}"/>
              </a:ext>
            </a:extLst>
          </p:cNvPr>
          <p:cNvSpPr txBox="1"/>
          <p:nvPr/>
        </p:nvSpPr>
        <p:spPr>
          <a:xfrm>
            <a:off x="8495455" y="3900247"/>
            <a:ext cx="25169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050" dirty="0">
                <a:latin typeface="Segoe UI" panose="020B0502040204020203" pitchFamily="34" charset="0"/>
                <a:cs typeface="Segoe UI" panose="020B0502040204020203" pitchFamily="34" charset="0"/>
              </a:rPr>
              <a:t>Uniform seed varieties </a:t>
            </a:r>
          </a:p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</a:p>
          <a:p>
            <a:pPr algn="ctr"/>
            <a:r>
              <a:rPr lang="en-PH" sz="1050" dirty="0">
                <a:latin typeface="Segoe UI" panose="020B0502040204020203" pitchFamily="34" charset="0"/>
                <a:cs typeface="Segoe UI" panose="020B0502040204020203" pitchFamily="34" charset="0"/>
              </a:rPr>
              <a:t>  Better planting standards</a:t>
            </a:r>
          </a:p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</a:p>
          <a:p>
            <a:pPr algn="ctr"/>
            <a:r>
              <a:rPr lang="en-PH" sz="1050" dirty="0">
                <a:latin typeface="Segoe UI" panose="020B0502040204020203" pitchFamily="34" charset="0"/>
                <a:cs typeface="Segoe UI" panose="020B0502040204020203" pitchFamily="34" charset="0"/>
              </a:rPr>
              <a:t>Higher seed quality</a:t>
            </a:r>
          </a:p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</a:p>
          <a:p>
            <a:pPr algn="ctr"/>
            <a:r>
              <a:rPr lang="en-PH" sz="1050" dirty="0">
                <a:latin typeface="Segoe UI" panose="020B0502040204020203" pitchFamily="34" charset="0"/>
                <a:cs typeface="Segoe UI" panose="020B0502040204020203" pitchFamily="34" charset="0"/>
              </a:rPr>
              <a:t>Lower disease</a:t>
            </a:r>
          </a:p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</a:p>
          <a:p>
            <a:pPr algn="ctr"/>
            <a:r>
              <a:rPr lang="en-PH" sz="1050" dirty="0">
                <a:latin typeface="Segoe UI" panose="020B0502040204020203" pitchFamily="34" charset="0"/>
                <a:cs typeface="Segoe UI" panose="020B0502040204020203" pitchFamily="34" charset="0"/>
              </a:rPr>
              <a:t>Higher production yield</a:t>
            </a:r>
          </a:p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|</a:t>
            </a:r>
          </a:p>
          <a:p>
            <a:pPr algn="ctr"/>
            <a:r>
              <a:rPr lang="en-PH" sz="1050" dirty="0">
                <a:latin typeface="Segoe UI" panose="020B0502040204020203" pitchFamily="34" charset="0"/>
                <a:cs typeface="Segoe UI" panose="020B0502040204020203" pitchFamily="34" charset="0"/>
              </a:rPr>
              <a:t> Higher market value</a:t>
            </a:r>
          </a:p>
        </p:txBody>
      </p:sp>
    </p:spTree>
    <p:extLst>
      <p:ext uri="{BB962C8B-B14F-4D97-AF65-F5344CB8AC3E}">
        <p14:creationId xmlns:p14="http://schemas.microsoft.com/office/powerpoint/2010/main" val="259518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PROJECT GOALS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32" name="Freeform 8">
            <a:extLst>
              <a:ext uri="{FF2B5EF4-FFF2-40B4-BE49-F238E27FC236}">
                <a16:creationId xmlns:a16="http://schemas.microsoft.com/office/drawing/2014/main" id="{5FD88C9C-B8DD-4413-B569-37F2D1B0522A}"/>
              </a:ext>
            </a:extLst>
          </p:cNvPr>
          <p:cNvSpPr>
            <a:spLocks/>
          </p:cNvSpPr>
          <p:nvPr/>
        </p:nvSpPr>
        <p:spPr bwMode="gray">
          <a:xfrm>
            <a:off x="875039" y="1236685"/>
            <a:ext cx="3322164" cy="1218884"/>
          </a:xfrm>
          <a:custGeom>
            <a:avLst/>
            <a:gdLst>
              <a:gd name="T0" fmla="*/ 1028 w 1028"/>
              <a:gd name="T1" fmla="*/ 0 h 420"/>
              <a:gd name="T2" fmla="*/ 118 w 1028"/>
              <a:gd name="T3" fmla="*/ 0 h 420"/>
              <a:gd name="T4" fmla="*/ 72 w 1028"/>
              <a:gd name="T5" fmla="*/ 0 h 420"/>
              <a:gd name="T6" fmla="*/ 0 w 1028"/>
              <a:gd name="T7" fmla="*/ 52 h 420"/>
              <a:gd name="T8" fmla="*/ 0 w 1028"/>
              <a:gd name="T9" fmla="*/ 99 h 420"/>
              <a:gd name="T10" fmla="*/ 51 w 1028"/>
              <a:gd name="T11" fmla="*/ 99 h 420"/>
              <a:gd name="T12" fmla="*/ 51 w 1028"/>
              <a:gd name="T13" fmla="*/ 420 h 420"/>
              <a:gd name="T14" fmla="*/ 1028 w 1028"/>
              <a:gd name="T15" fmla="*/ 420 h 420"/>
              <a:gd name="T16" fmla="*/ 1028 w 1028"/>
              <a:gd name="T17" fmla="*/ 0 h 420"/>
              <a:gd name="connsiteX0" fmla="*/ 11634 w 11634"/>
              <a:gd name="connsiteY0" fmla="*/ 0 h 10000"/>
              <a:gd name="connsiteX1" fmla="*/ 1148 w 11634"/>
              <a:gd name="connsiteY1" fmla="*/ 0 h 10000"/>
              <a:gd name="connsiteX2" fmla="*/ 700 w 11634"/>
              <a:gd name="connsiteY2" fmla="*/ 0 h 10000"/>
              <a:gd name="connsiteX3" fmla="*/ 0 w 11634"/>
              <a:gd name="connsiteY3" fmla="*/ 1238 h 10000"/>
              <a:gd name="connsiteX4" fmla="*/ 0 w 11634"/>
              <a:gd name="connsiteY4" fmla="*/ 2357 h 10000"/>
              <a:gd name="connsiteX5" fmla="*/ 496 w 11634"/>
              <a:gd name="connsiteY5" fmla="*/ 2357 h 10000"/>
              <a:gd name="connsiteX6" fmla="*/ 496 w 11634"/>
              <a:gd name="connsiteY6" fmla="*/ 10000 h 10000"/>
              <a:gd name="connsiteX7" fmla="*/ 10000 w 11634"/>
              <a:gd name="connsiteY7" fmla="*/ 10000 h 10000"/>
              <a:gd name="connsiteX8" fmla="*/ 11634 w 11634"/>
              <a:gd name="connsiteY8" fmla="*/ 0 h 10000"/>
              <a:gd name="connsiteX0" fmla="*/ 11634 w 11634"/>
              <a:gd name="connsiteY0" fmla="*/ 0 h 10000"/>
              <a:gd name="connsiteX1" fmla="*/ 1148 w 11634"/>
              <a:gd name="connsiteY1" fmla="*/ 0 h 10000"/>
              <a:gd name="connsiteX2" fmla="*/ 700 w 11634"/>
              <a:gd name="connsiteY2" fmla="*/ 0 h 10000"/>
              <a:gd name="connsiteX3" fmla="*/ 0 w 11634"/>
              <a:gd name="connsiteY3" fmla="*/ 1238 h 10000"/>
              <a:gd name="connsiteX4" fmla="*/ 0 w 11634"/>
              <a:gd name="connsiteY4" fmla="*/ 2357 h 10000"/>
              <a:gd name="connsiteX5" fmla="*/ 496 w 11634"/>
              <a:gd name="connsiteY5" fmla="*/ 2357 h 10000"/>
              <a:gd name="connsiteX6" fmla="*/ 496 w 11634"/>
              <a:gd name="connsiteY6" fmla="*/ 10000 h 10000"/>
              <a:gd name="connsiteX7" fmla="*/ 11634 w 11634"/>
              <a:gd name="connsiteY7" fmla="*/ 9929 h 10000"/>
              <a:gd name="connsiteX8" fmla="*/ 11634 w 11634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4" h="10000">
                <a:moveTo>
                  <a:pt x="11634" y="0"/>
                </a:moveTo>
                <a:lnTo>
                  <a:pt x="1148" y="0"/>
                </a:lnTo>
                <a:lnTo>
                  <a:pt x="700" y="0"/>
                </a:lnTo>
                <a:cubicBezTo>
                  <a:pt x="603" y="667"/>
                  <a:pt x="486" y="1238"/>
                  <a:pt x="0" y="1238"/>
                </a:cubicBezTo>
                <a:lnTo>
                  <a:pt x="0" y="2357"/>
                </a:lnTo>
                <a:lnTo>
                  <a:pt x="496" y="2357"/>
                </a:lnTo>
                <a:lnTo>
                  <a:pt x="496" y="10000"/>
                </a:lnTo>
                <a:lnTo>
                  <a:pt x="11634" y="9929"/>
                </a:lnTo>
                <a:lnTo>
                  <a:pt x="1163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FB97454E-ABC4-4F33-818B-ABAF78D3E888}"/>
              </a:ext>
            </a:extLst>
          </p:cNvPr>
          <p:cNvSpPr>
            <a:spLocks/>
          </p:cNvSpPr>
          <p:nvPr/>
        </p:nvSpPr>
        <p:spPr bwMode="gray">
          <a:xfrm>
            <a:off x="804731" y="2906351"/>
            <a:ext cx="3357318" cy="1224322"/>
          </a:xfrm>
          <a:custGeom>
            <a:avLst/>
            <a:gdLst>
              <a:gd name="T0" fmla="*/ 93 w 1069"/>
              <a:gd name="T1" fmla="*/ 0 h 428"/>
              <a:gd name="T2" fmla="*/ 93 w 1069"/>
              <a:gd name="T3" fmla="*/ 1 h 428"/>
              <a:gd name="T4" fmla="*/ 0 w 1069"/>
              <a:gd name="T5" fmla="*/ 107 h 428"/>
              <a:gd name="T6" fmla="*/ 0 w 1069"/>
              <a:gd name="T7" fmla="*/ 148 h 428"/>
              <a:gd name="T8" fmla="*/ 63 w 1069"/>
              <a:gd name="T9" fmla="*/ 148 h 428"/>
              <a:gd name="T10" fmla="*/ 63 w 1069"/>
              <a:gd name="T11" fmla="*/ 103 h 428"/>
              <a:gd name="T12" fmla="*/ 93 w 1069"/>
              <a:gd name="T13" fmla="*/ 61 h 428"/>
              <a:gd name="T14" fmla="*/ 97 w 1069"/>
              <a:gd name="T15" fmla="*/ 61 h 428"/>
              <a:gd name="T16" fmla="*/ 131 w 1069"/>
              <a:gd name="T17" fmla="*/ 109 h 428"/>
              <a:gd name="T18" fmla="*/ 93 w 1069"/>
              <a:gd name="T19" fmla="*/ 210 h 428"/>
              <a:gd name="T20" fmla="*/ 0 w 1069"/>
              <a:gd name="T21" fmla="*/ 376 h 428"/>
              <a:gd name="T22" fmla="*/ 0 w 1069"/>
              <a:gd name="T23" fmla="*/ 428 h 428"/>
              <a:gd name="T24" fmla="*/ 192 w 1069"/>
              <a:gd name="T25" fmla="*/ 428 h 428"/>
              <a:gd name="T26" fmla="*/ 192 w 1069"/>
              <a:gd name="T27" fmla="*/ 428 h 428"/>
              <a:gd name="T28" fmla="*/ 1069 w 1069"/>
              <a:gd name="T29" fmla="*/ 428 h 428"/>
              <a:gd name="T30" fmla="*/ 1069 w 1069"/>
              <a:gd name="T31" fmla="*/ 0 h 428"/>
              <a:gd name="T32" fmla="*/ 93 w 1069"/>
              <a:gd name="T33" fmla="*/ 0 h 428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000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86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86 w 11232"/>
              <a:gd name="connsiteY16" fmla="*/ 0 h 10000"/>
              <a:gd name="connsiteX0" fmla="*/ 894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94 w 11232"/>
              <a:gd name="connsiteY16" fmla="*/ 0 h 10000"/>
              <a:gd name="connsiteX0" fmla="*/ 902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902 w 11232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2" h="10000">
                <a:moveTo>
                  <a:pt x="902" y="0"/>
                </a:moveTo>
                <a:cubicBezTo>
                  <a:pt x="897" y="8"/>
                  <a:pt x="875" y="15"/>
                  <a:pt x="870" y="23"/>
                </a:cubicBezTo>
                <a:cubicBezTo>
                  <a:pt x="299" y="70"/>
                  <a:pt x="0" y="958"/>
                  <a:pt x="0" y="2500"/>
                </a:cubicBezTo>
                <a:lnTo>
                  <a:pt x="0" y="3458"/>
                </a:lnTo>
                <a:lnTo>
                  <a:pt x="589" y="3458"/>
                </a:lnTo>
                <a:lnTo>
                  <a:pt x="589" y="2407"/>
                </a:lnTo>
                <a:cubicBezTo>
                  <a:pt x="589" y="1729"/>
                  <a:pt x="692" y="1449"/>
                  <a:pt x="870" y="1425"/>
                </a:cubicBezTo>
                <a:lnTo>
                  <a:pt x="907" y="1425"/>
                </a:lnTo>
                <a:cubicBezTo>
                  <a:pt x="1104" y="1425"/>
                  <a:pt x="1225" y="1659"/>
                  <a:pt x="1225" y="2547"/>
                </a:cubicBezTo>
                <a:cubicBezTo>
                  <a:pt x="1225" y="3575"/>
                  <a:pt x="1076" y="4276"/>
                  <a:pt x="870" y="4907"/>
                </a:cubicBezTo>
                <a:cubicBezTo>
                  <a:pt x="505" y="6051"/>
                  <a:pt x="0" y="6916"/>
                  <a:pt x="0" y="8785"/>
                </a:cubicBezTo>
                <a:lnTo>
                  <a:pt x="0" y="10000"/>
                </a:lnTo>
                <a:lnTo>
                  <a:pt x="1796" y="10000"/>
                </a:lnTo>
                <a:lnTo>
                  <a:pt x="1796" y="10000"/>
                </a:lnTo>
                <a:lnTo>
                  <a:pt x="11190" y="10000"/>
                </a:lnTo>
                <a:cubicBezTo>
                  <a:pt x="11204" y="6667"/>
                  <a:pt x="11218" y="3333"/>
                  <a:pt x="11232" y="0"/>
                </a:cubicBez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Freeform 8">
            <a:extLst>
              <a:ext uri="{FF2B5EF4-FFF2-40B4-BE49-F238E27FC236}">
                <a16:creationId xmlns:a16="http://schemas.microsoft.com/office/drawing/2014/main" id="{9168C36D-7D2A-4F66-B554-597890C2214F}"/>
              </a:ext>
            </a:extLst>
          </p:cNvPr>
          <p:cNvSpPr>
            <a:spLocks/>
          </p:cNvSpPr>
          <p:nvPr/>
        </p:nvSpPr>
        <p:spPr bwMode="gray">
          <a:xfrm>
            <a:off x="1815245" y="1236685"/>
            <a:ext cx="9548006" cy="1218884"/>
          </a:xfrm>
          <a:custGeom>
            <a:avLst/>
            <a:gdLst>
              <a:gd name="T0" fmla="*/ 1028 w 1028"/>
              <a:gd name="T1" fmla="*/ 0 h 420"/>
              <a:gd name="T2" fmla="*/ 118 w 1028"/>
              <a:gd name="T3" fmla="*/ 0 h 420"/>
              <a:gd name="T4" fmla="*/ 72 w 1028"/>
              <a:gd name="T5" fmla="*/ 0 h 420"/>
              <a:gd name="T6" fmla="*/ 0 w 1028"/>
              <a:gd name="T7" fmla="*/ 52 h 420"/>
              <a:gd name="T8" fmla="*/ 0 w 1028"/>
              <a:gd name="T9" fmla="*/ 99 h 420"/>
              <a:gd name="T10" fmla="*/ 51 w 1028"/>
              <a:gd name="T11" fmla="*/ 99 h 420"/>
              <a:gd name="T12" fmla="*/ 51 w 1028"/>
              <a:gd name="T13" fmla="*/ 420 h 420"/>
              <a:gd name="T14" fmla="*/ 1028 w 1028"/>
              <a:gd name="T15" fmla="*/ 420 h 420"/>
              <a:gd name="T16" fmla="*/ 1028 w 1028"/>
              <a:gd name="T17" fmla="*/ 0 h 420"/>
              <a:gd name="connsiteX0" fmla="*/ 11634 w 11634"/>
              <a:gd name="connsiteY0" fmla="*/ 0 h 10000"/>
              <a:gd name="connsiteX1" fmla="*/ 1148 w 11634"/>
              <a:gd name="connsiteY1" fmla="*/ 0 h 10000"/>
              <a:gd name="connsiteX2" fmla="*/ 700 w 11634"/>
              <a:gd name="connsiteY2" fmla="*/ 0 h 10000"/>
              <a:gd name="connsiteX3" fmla="*/ 0 w 11634"/>
              <a:gd name="connsiteY3" fmla="*/ 1238 h 10000"/>
              <a:gd name="connsiteX4" fmla="*/ 0 w 11634"/>
              <a:gd name="connsiteY4" fmla="*/ 2357 h 10000"/>
              <a:gd name="connsiteX5" fmla="*/ 496 w 11634"/>
              <a:gd name="connsiteY5" fmla="*/ 2357 h 10000"/>
              <a:gd name="connsiteX6" fmla="*/ 496 w 11634"/>
              <a:gd name="connsiteY6" fmla="*/ 10000 h 10000"/>
              <a:gd name="connsiteX7" fmla="*/ 10000 w 11634"/>
              <a:gd name="connsiteY7" fmla="*/ 10000 h 10000"/>
              <a:gd name="connsiteX8" fmla="*/ 11634 w 11634"/>
              <a:gd name="connsiteY8" fmla="*/ 0 h 10000"/>
              <a:gd name="connsiteX0" fmla="*/ 11634 w 11634"/>
              <a:gd name="connsiteY0" fmla="*/ 0 h 10000"/>
              <a:gd name="connsiteX1" fmla="*/ 1148 w 11634"/>
              <a:gd name="connsiteY1" fmla="*/ 0 h 10000"/>
              <a:gd name="connsiteX2" fmla="*/ 700 w 11634"/>
              <a:gd name="connsiteY2" fmla="*/ 0 h 10000"/>
              <a:gd name="connsiteX3" fmla="*/ 0 w 11634"/>
              <a:gd name="connsiteY3" fmla="*/ 1238 h 10000"/>
              <a:gd name="connsiteX4" fmla="*/ 0 w 11634"/>
              <a:gd name="connsiteY4" fmla="*/ 2357 h 10000"/>
              <a:gd name="connsiteX5" fmla="*/ 496 w 11634"/>
              <a:gd name="connsiteY5" fmla="*/ 2357 h 10000"/>
              <a:gd name="connsiteX6" fmla="*/ 496 w 11634"/>
              <a:gd name="connsiteY6" fmla="*/ 10000 h 10000"/>
              <a:gd name="connsiteX7" fmla="*/ 11634 w 11634"/>
              <a:gd name="connsiteY7" fmla="*/ 9929 h 10000"/>
              <a:gd name="connsiteX8" fmla="*/ 11634 w 11634"/>
              <a:gd name="connsiteY8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34" h="10000">
                <a:moveTo>
                  <a:pt x="11634" y="0"/>
                </a:moveTo>
                <a:lnTo>
                  <a:pt x="1148" y="0"/>
                </a:lnTo>
                <a:lnTo>
                  <a:pt x="700" y="0"/>
                </a:lnTo>
                <a:cubicBezTo>
                  <a:pt x="603" y="667"/>
                  <a:pt x="486" y="1238"/>
                  <a:pt x="0" y="1238"/>
                </a:cubicBezTo>
                <a:lnTo>
                  <a:pt x="0" y="2357"/>
                </a:lnTo>
                <a:lnTo>
                  <a:pt x="496" y="2357"/>
                </a:lnTo>
                <a:lnTo>
                  <a:pt x="496" y="10000"/>
                </a:lnTo>
                <a:lnTo>
                  <a:pt x="11634" y="9929"/>
                </a:lnTo>
                <a:lnTo>
                  <a:pt x="1163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807D1D08-1A34-4D50-8A8A-56258C7A4924}"/>
              </a:ext>
            </a:extLst>
          </p:cNvPr>
          <p:cNvSpPr>
            <a:spLocks/>
          </p:cNvSpPr>
          <p:nvPr/>
        </p:nvSpPr>
        <p:spPr bwMode="gray">
          <a:xfrm>
            <a:off x="2241964" y="2906351"/>
            <a:ext cx="9121287" cy="1224322"/>
          </a:xfrm>
          <a:custGeom>
            <a:avLst/>
            <a:gdLst>
              <a:gd name="T0" fmla="*/ 93 w 1069"/>
              <a:gd name="T1" fmla="*/ 0 h 428"/>
              <a:gd name="T2" fmla="*/ 93 w 1069"/>
              <a:gd name="T3" fmla="*/ 1 h 428"/>
              <a:gd name="T4" fmla="*/ 0 w 1069"/>
              <a:gd name="T5" fmla="*/ 107 h 428"/>
              <a:gd name="T6" fmla="*/ 0 w 1069"/>
              <a:gd name="T7" fmla="*/ 148 h 428"/>
              <a:gd name="T8" fmla="*/ 63 w 1069"/>
              <a:gd name="T9" fmla="*/ 148 h 428"/>
              <a:gd name="T10" fmla="*/ 63 w 1069"/>
              <a:gd name="T11" fmla="*/ 103 h 428"/>
              <a:gd name="T12" fmla="*/ 93 w 1069"/>
              <a:gd name="T13" fmla="*/ 61 h 428"/>
              <a:gd name="T14" fmla="*/ 97 w 1069"/>
              <a:gd name="T15" fmla="*/ 61 h 428"/>
              <a:gd name="T16" fmla="*/ 131 w 1069"/>
              <a:gd name="T17" fmla="*/ 109 h 428"/>
              <a:gd name="T18" fmla="*/ 93 w 1069"/>
              <a:gd name="T19" fmla="*/ 210 h 428"/>
              <a:gd name="T20" fmla="*/ 0 w 1069"/>
              <a:gd name="T21" fmla="*/ 376 h 428"/>
              <a:gd name="T22" fmla="*/ 0 w 1069"/>
              <a:gd name="T23" fmla="*/ 428 h 428"/>
              <a:gd name="T24" fmla="*/ 192 w 1069"/>
              <a:gd name="T25" fmla="*/ 428 h 428"/>
              <a:gd name="T26" fmla="*/ 192 w 1069"/>
              <a:gd name="T27" fmla="*/ 428 h 428"/>
              <a:gd name="T28" fmla="*/ 1069 w 1069"/>
              <a:gd name="T29" fmla="*/ 428 h 428"/>
              <a:gd name="T30" fmla="*/ 1069 w 1069"/>
              <a:gd name="T31" fmla="*/ 0 h 428"/>
              <a:gd name="T32" fmla="*/ 93 w 1069"/>
              <a:gd name="T33" fmla="*/ 0 h 428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000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86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86 w 11232"/>
              <a:gd name="connsiteY16" fmla="*/ 0 h 10000"/>
              <a:gd name="connsiteX0" fmla="*/ 894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94 w 11232"/>
              <a:gd name="connsiteY16" fmla="*/ 0 h 10000"/>
              <a:gd name="connsiteX0" fmla="*/ 902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902 w 11232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2" h="10000">
                <a:moveTo>
                  <a:pt x="902" y="0"/>
                </a:moveTo>
                <a:cubicBezTo>
                  <a:pt x="897" y="8"/>
                  <a:pt x="875" y="15"/>
                  <a:pt x="870" y="23"/>
                </a:cubicBezTo>
                <a:cubicBezTo>
                  <a:pt x="299" y="70"/>
                  <a:pt x="0" y="958"/>
                  <a:pt x="0" y="2500"/>
                </a:cubicBezTo>
                <a:lnTo>
                  <a:pt x="0" y="3458"/>
                </a:lnTo>
                <a:lnTo>
                  <a:pt x="589" y="3458"/>
                </a:lnTo>
                <a:lnTo>
                  <a:pt x="589" y="2407"/>
                </a:lnTo>
                <a:cubicBezTo>
                  <a:pt x="589" y="1729"/>
                  <a:pt x="692" y="1449"/>
                  <a:pt x="870" y="1425"/>
                </a:cubicBezTo>
                <a:lnTo>
                  <a:pt x="907" y="1425"/>
                </a:lnTo>
                <a:cubicBezTo>
                  <a:pt x="1104" y="1425"/>
                  <a:pt x="1225" y="1659"/>
                  <a:pt x="1225" y="2547"/>
                </a:cubicBezTo>
                <a:cubicBezTo>
                  <a:pt x="1225" y="3575"/>
                  <a:pt x="1076" y="4276"/>
                  <a:pt x="870" y="4907"/>
                </a:cubicBezTo>
                <a:cubicBezTo>
                  <a:pt x="505" y="6051"/>
                  <a:pt x="0" y="6916"/>
                  <a:pt x="0" y="8785"/>
                </a:cubicBezTo>
                <a:lnTo>
                  <a:pt x="0" y="10000"/>
                </a:lnTo>
                <a:lnTo>
                  <a:pt x="1796" y="10000"/>
                </a:lnTo>
                <a:lnTo>
                  <a:pt x="1796" y="10000"/>
                </a:lnTo>
                <a:lnTo>
                  <a:pt x="11190" y="10000"/>
                </a:lnTo>
                <a:cubicBezTo>
                  <a:pt x="11204" y="6667"/>
                  <a:pt x="11218" y="3333"/>
                  <a:pt x="11232" y="0"/>
                </a:cubicBez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FC05A8-E8C1-45B7-AFF9-71D753728720}"/>
              </a:ext>
            </a:extLst>
          </p:cNvPr>
          <p:cNvSpPr/>
          <p:nvPr/>
        </p:nvSpPr>
        <p:spPr>
          <a:xfrm>
            <a:off x="1510850" y="1522961"/>
            <a:ext cx="971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latin typeface="Segoe UI" panose="020B0502040204020203" pitchFamily="34" charset="0"/>
                <a:cs typeface="Segoe UI" panose="020B0502040204020203" pitchFamily="34" charset="0"/>
              </a:rPr>
              <a:t>Build and compare machine learning models to accurately classify dry bean varieties using physical geometric attributes captured through image 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F66399-2AB0-43D9-8756-CAAA4667C4DC}"/>
              </a:ext>
            </a:extLst>
          </p:cNvPr>
          <p:cNvSpPr/>
          <p:nvPr/>
        </p:nvSpPr>
        <p:spPr>
          <a:xfrm>
            <a:off x="1510850" y="3305152"/>
            <a:ext cx="990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latin typeface="Segoe UI" panose="020B0502040204020203" pitchFamily="34" charset="0"/>
                <a:cs typeface="Segoe UI" panose="020B0502040204020203" pitchFamily="34" charset="0"/>
              </a:rPr>
              <a:t>Determine the data mining technique that best discriminates among different dry bean varieties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8B862C-9C40-4D18-95F2-19223D49E049}"/>
              </a:ext>
            </a:extLst>
          </p:cNvPr>
          <p:cNvSpPr txBox="1"/>
          <p:nvPr/>
        </p:nvSpPr>
        <p:spPr>
          <a:xfrm>
            <a:off x="538479" y="1087711"/>
            <a:ext cx="835021" cy="17373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N" sz="13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7E4873-BF71-417A-897C-44ACEB016357}"/>
              </a:ext>
            </a:extLst>
          </p:cNvPr>
          <p:cNvSpPr txBox="1"/>
          <p:nvPr/>
        </p:nvSpPr>
        <p:spPr>
          <a:xfrm>
            <a:off x="613677" y="2747956"/>
            <a:ext cx="759823" cy="17373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N" sz="13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16C183D9-8C41-4EB3-BEB9-DC3585919970}"/>
              </a:ext>
            </a:extLst>
          </p:cNvPr>
          <p:cNvSpPr>
            <a:spLocks/>
          </p:cNvSpPr>
          <p:nvPr/>
        </p:nvSpPr>
        <p:spPr bwMode="gray">
          <a:xfrm>
            <a:off x="828749" y="4525274"/>
            <a:ext cx="3333300" cy="1224322"/>
          </a:xfrm>
          <a:custGeom>
            <a:avLst/>
            <a:gdLst>
              <a:gd name="T0" fmla="*/ 93 w 1069"/>
              <a:gd name="T1" fmla="*/ 0 h 428"/>
              <a:gd name="T2" fmla="*/ 93 w 1069"/>
              <a:gd name="T3" fmla="*/ 1 h 428"/>
              <a:gd name="T4" fmla="*/ 0 w 1069"/>
              <a:gd name="T5" fmla="*/ 107 h 428"/>
              <a:gd name="T6" fmla="*/ 0 w 1069"/>
              <a:gd name="T7" fmla="*/ 148 h 428"/>
              <a:gd name="T8" fmla="*/ 63 w 1069"/>
              <a:gd name="T9" fmla="*/ 148 h 428"/>
              <a:gd name="T10" fmla="*/ 63 w 1069"/>
              <a:gd name="T11" fmla="*/ 103 h 428"/>
              <a:gd name="T12" fmla="*/ 93 w 1069"/>
              <a:gd name="T13" fmla="*/ 61 h 428"/>
              <a:gd name="T14" fmla="*/ 97 w 1069"/>
              <a:gd name="T15" fmla="*/ 61 h 428"/>
              <a:gd name="T16" fmla="*/ 131 w 1069"/>
              <a:gd name="T17" fmla="*/ 109 h 428"/>
              <a:gd name="T18" fmla="*/ 93 w 1069"/>
              <a:gd name="T19" fmla="*/ 210 h 428"/>
              <a:gd name="T20" fmla="*/ 0 w 1069"/>
              <a:gd name="T21" fmla="*/ 376 h 428"/>
              <a:gd name="T22" fmla="*/ 0 w 1069"/>
              <a:gd name="T23" fmla="*/ 428 h 428"/>
              <a:gd name="T24" fmla="*/ 192 w 1069"/>
              <a:gd name="T25" fmla="*/ 428 h 428"/>
              <a:gd name="T26" fmla="*/ 192 w 1069"/>
              <a:gd name="T27" fmla="*/ 428 h 428"/>
              <a:gd name="T28" fmla="*/ 1069 w 1069"/>
              <a:gd name="T29" fmla="*/ 428 h 428"/>
              <a:gd name="T30" fmla="*/ 1069 w 1069"/>
              <a:gd name="T31" fmla="*/ 0 h 428"/>
              <a:gd name="T32" fmla="*/ 93 w 1069"/>
              <a:gd name="T33" fmla="*/ 0 h 428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000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86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86 w 11232"/>
              <a:gd name="connsiteY16" fmla="*/ 0 h 10000"/>
              <a:gd name="connsiteX0" fmla="*/ 894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94 w 11232"/>
              <a:gd name="connsiteY16" fmla="*/ 0 h 10000"/>
              <a:gd name="connsiteX0" fmla="*/ 902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902 w 11232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2" h="10000">
                <a:moveTo>
                  <a:pt x="902" y="0"/>
                </a:moveTo>
                <a:cubicBezTo>
                  <a:pt x="897" y="8"/>
                  <a:pt x="875" y="15"/>
                  <a:pt x="870" y="23"/>
                </a:cubicBezTo>
                <a:cubicBezTo>
                  <a:pt x="299" y="70"/>
                  <a:pt x="0" y="958"/>
                  <a:pt x="0" y="2500"/>
                </a:cubicBezTo>
                <a:lnTo>
                  <a:pt x="0" y="3458"/>
                </a:lnTo>
                <a:lnTo>
                  <a:pt x="589" y="3458"/>
                </a:lnTo>
                <a:lnTo>
                  <a:pt x="589" y="2407"/>
                </a:lnTo>
                <a:cubicBezTo>
                  <a:pt x="589" y="1729"/>
                  <a:pt x="692" y="1449"/>
                  <a:pt x="870" y="1425"/>
                </a:cubicBezTo>
                <a:lnTo>
                  <a:pt x="907" y="1425"/>
                </a:lnTo>
                <a:cubicBezTo>
                  <a:pt x="1104" y="1425"/>
                  <a:pt x="1225" y="1659"/>
                  <a:pt x="1225" y="2547"/>
                </a:cubicBezTo>
                <a:cubicBezTo>
                  <a:pt x="1225" y="3575"/>
                  <a:pt x="1076" y="4276"/>
                  <a:pt x="870" y="4907"/>
                </a:cubicBezTo>
                <a:cubicBezTo>
                  <a:pt x="505" y="6051"/>
                  <a:pt x="0" y="6916"/>
                  <a:pt x="0" y="8785"/>
                </a:cubicBezTo>
                <a:lnTo>
                  <a:pt x="0" y="10000"/>
                </a:lnTo>
                <a:lnTo>
                  <a:pt x="1796" y="10000"/>
                </a:lnTo>
                <a:lnTo>
                  <a:pt x="1796" y="10000"/>
                </a:lnTo>
                <a:lnTo>
                  <a:pt x="11190" y="10000"/>
                </a:lnTo>
                <a:cubicBezTo>
                  <a:pt x="11204" y="6667"/>
                  <a:pt x="11218" y="3333"/>
                  <a:pt x="11232" y="0"/>
                </a:cubicBez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65E57611-F8C5-4753-B2B4-69B26AB763FB}"/>
              </a:ext>
            </a:extLst>
          </p:cNvPr>
          <p:cNvSpPr>
            <a:spLocks/>
          </p:cNvSpPr>
          <p:nvPr/>
        </p:nvSpPr>
        <p:spPr bwMode="gray">
          <a:xfrm>
            <a:off x="2241964" y="4525274"/>
            <a:ext cx="9121287" cy="1224322"/>
          </a:xfrm>
          <a:custGeom>
            <a:avLst/>
            <a:gdLst>
              <a:gd name="T0" fmla="*/ 93 w 1069"/>
              <a:gd name="T1" fmla="*/ 0 h 428"/>
              <a:gd name="T2" fmla="*/ 93 w 1069"/>
              <a:gd name="T3" fmla="*/ 1 h 428"/>
              <a:gd name="T4" fmla="*/ 0 w 1069"/>
              <a:gd name="T5" fmla="*/ 107 h 428"/>
              <a:gd name="T6" fmla="*/ 0 w 1069"/>
              <a:gd name="T7" fmla="*/ 148 h 428"/>
              <a:gd name="T8" fmla="*/ 63 w 1069"/>
              <a:gd name="T9" fmla="*/ 148 h 428"/>
              <a:gd name="T10" fmla="*/ 63 w 1069"/>
              <a:gd name="T11" fmla="*/ 103 h 428"/>
              <a:gd name="T12" fmla="*/ 93 w 1069"/>
              <a:gd name="T13" fmla="*/ 61 h 428"/>
              <a:gd name="T14" fmla="*/ 97 w 1069"/>
              <a:gd name="T15" fmla="*/ 61 h 428"/>
              <a:gd name="T16" fmla="*/ 131 w 1069"/>
              <a:gd name="T17" fmla="*/ 109 h 428"/>
              <a:gd name="T18" fmla="*/ 93 w 1069"/>
              <a:gd name="T19" fmla="*/ 210 h 428"/>
              <a:gd name="T20" fmla="*/ 0 w 1069"/>
              <a:gd name="T21" fmla="*/ 376 h 428"/>
              <a:gd name="T22" fmla="*/ 0 w 1069"/>
              <a:gd name="T23" fmla="*/ 428 h 428"/>
              <a:gd name="T24" fmla="*/ 192 w 1069"/>
              <a:gd name="T25" fmla="*/ 428 h 428"/>
              <a:gd name="T26" fmla="*/ 192 w 1069"/>
              <a:gd name="T27" fmla="*/ 428 h 428"/>
              <a:gd name="T28" fmla="*/ 1069 w 1069"/>
              <a:gd name="T29" fmla="*/ 428 h 428"/>
              <a:gd name="T30" fmla="*/ 1069 w 1069"/>
              <a:gd name="T31" fmla="*/ 0 h 428"/>
              <a:gd name="T32" fmla="*/ 93 w 1069"/>
              <a:gd name="T33" fmla="*/ 0 h 428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000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70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70 w 11232"/>
              <a:gd name="connsiteY16" fmla="*/ 0 h 10000"/>
              <a:gd name="connsiteX0" fmla="*/ 886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86 w 11232"/>
              <a:gd name="connsiteY16" fmla="*/ 0 h 10000"/>
              <a:gd name="connsiteX0" fmla="*/ 894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894 w 11232"/>
              <a:gd name="connsiteY16" fmla="*/ 0 h 10000"/>
              <a:gd name="connsiteX0" fmla="*/ 902 w 11232"/>
              <a:gd name="connsiteY0" fmla="*/ 0 h 10000"/>
              <a:gd name="connsiteX1" fmla="*/ 870 w 11232"/>
              <a:gd name="connsiteY1" fmla="*/ 23 h 10000"/>
              <a:gd name="connsiteX2" fmla="*/ 0 w 11232"/>
              <a:gd name="connsiteY2" fmla="*/ 2500 h 10000"/>
              <a:gd name="connsiteX3" fmla="*/ 0 w 11232"/>
              <a:gd name="connsiteY3" fmla="*/ 3458 h 10000"/>
              <a:gd name="connsiteX4" fmla="*/ 589 w 11232"/>
              <a:gd name="connsiteY4" fmla="*/ 3458 h 10000"/>
              <a:gd name="connsiteX5" fmla="*/ 589 w 11232"/>
              <a:gd name="connsiteY5" fmla="*/ 2407 h 10000"/>
              <a:gd name="connsiteX6" fmla="*/ 870 w 11232"/>
              <a:gd name="connsiteY6" fmla="*/ 1425 h 10000"/>
              <a:gd name="connsiteX7" fmla="*/ 907 w 11232"/>
              <a:gd name="connsiteY7" fmla="*/ 1425 h 10000"/>
              <a:gd name="connsiteX8" fmla="*/ 1225 w 11232"/>
              <a:gd name="connsiteY8" fmla="*/ 2547 h 10000"/>
              <a:gd name="connsiteX9" fmla="*/ 870 w 11232"/>
              <a:gd name="connsiteY9" fmla="*/ 4907 h 10000"/>
              <a:gd name="connsiteX10" fmla="*/ 0 w 11232"/>
              <a:gd name="connsiteY10" fmla="*/ 8785 h 10000"/>
              <a:gd name="connsiteX11" fmla="*/ 0 w 11232"/>
              <a:gd name="connsiteY11" fmla="*/ 10000 h 10000"/>
              <a:gd name="connsiteX12" fmla="*/ 1796 w 11232"/>
              <a:gd name="connsiteY12" fmla="*/ 10000 h 10000"/>
              <a:gd name="connsiteX13" fmla="*/ 1796 w 11232"/>
              <a:gd name="connsiteY13" fmla="*/ 10000 h 10000"/>
              <a:gd name="connsiteX14" fmla="*/ 11190 w 11232"/>
              <a:gd name="connsiteY14" fmla="*/ 10000 h 10000"/>
              <a:gd name="connsiteX15" fmla="*/ 11232 w 11232"/>
              <a:gd name="connsiteY15" fmla="*/ 0 h 10000"/>
              <a:gd name="connsiteX16" fmla="*/ 902 w 11232"/>
              <a:gd name="connsiteY1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232" h="10000">
                <a:moveTo>
                  <a:pt x="902" y="0"/>
                </a:moveTo>
                <a:cubicBezTo>
                  <a:pt x="897" y="8"/>
                  <a:pt x="875" y="15"/>
                  <a:pt x="870" y="23"/>
                </a:cubicBezTo>
                <a:cubicBezTo>
                  <a:pt x="299" y="70"/>
                  <a:pt x="0" y="958"/>
                  <a:pt x="0" y="2500"/>
                </a:cubicBezTo>
                <a:lnTo>
                  <a:pt x="0" y="3458"/>
                </a:lnTo>
                <a:lnTo>
                  <a:pt x="589" y="3458"/>
                </a:lnTo>
                <a:lnTo>
                  <a:pt x="589" y="2407"/>
                </a:lnTo>
                <a:cubicBezTo>
                  <a:pt x="589" y="1729"/>
                  <a:pt x="692" y="1449"/>
                  <a:pt x="870" y="1425"/>
                </a:cubicBezTo>
                <a:lnTo>
                  <a:pt x="907" y="1425"/>
                </a:lnTo>
                <a:cubicBezTo>
                  <a:pt x="1104" y="1425"/>
                  <a:pt x="1225" y="1659"/>
                  <a:pt x="1225" y="2547"/>
                </a:cubicBezTo>
                <a:cubicBezTo>
                  <a:pt x="1225" y="3575"/>
                  <a:pt x="1076" y="4276"/>
                  <a:pt x="870" y="4907"/>
                </a:cubicBezTo>
                <a:cubicBezTo>
                  <a:pt x="505" y="6051"/>
                  <a:pt x="0" y="6916"/>
                  <a:pt x="0" y="8785"/>
                </a:cubicBezTo>
                <a:lnTo>
                  <a:pt x="0" y="10000"/>
                </a:lnTo>
                <a:lnTo>
                  <a:pt x="1796" y="10000"/>
                </a:lnTo>
                <a:lnTo>
                  <a:pt x="1796" y="10000"/>
                </a:lnTo>
                <a:lnTo>
                  <a:pt x="11190" y="10000"/>
                </a:lnTo>
                <a:cubicBezTo>
                  <a:pt x="11204" y="6667"/>
                  <a:pt x="11218" y="3333"/>
                  <a:pt x="11232" y="0"/>
                </a:cubicBez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AB300C-397E-405A-8D74-38F06C321E19}"/>
              </a:ext>
            </a:extLst>
          </p:cNvPr>
          <p:cNvSpPr/>
          <p:nvPr/>
        </p:nvSpPr>
        <p:spPr>
          <a:xfrm>
            <a:off x="1510850" y="4924075"/>
            <a:ext cx="9903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dirty="0">
                <a:latin typeface="Segoe UI" panose="020B0502040204020203" pitchFamily="34" charset="0"/>
                <a:cs typeface="Segoe UI" panose="020B0502040204020203" pitchFamily="34" charset="0"/>
              </a:rPr>
              <a:t>Determine which physical attributes are most important for classifying dry beans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460B17-33EA-477B-BF7C-ACC5D92EE63E}"/>
              </a:ext>
            </a:extLst>
          </p:cNvPr>
          <p:cNvSpPr txBox="1"/>
          <p:nvPr/>
        </p:nvSpPr>
        <p:spPr>
          <a:xfrm>
            <a:off x="613677" y="4366879"/>
            <a:ext cx="759823" cy="1737399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13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N" sz="13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35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5A44C9-954C-41AE-8173-BD835016C9DA}"/>
              </a:ext>
            </a:extLst>
          </p:cNvPr>
          <p:cNvSpPr txBox="1"/>
          <p:nvPr/>
        </p:nvSpPr>
        <p:spPr>
          <a:xfrm>
            <a:off x="667641" y="1209352"/>
            <a:ext cx="214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13611</a:t>
            </a:r>
            <a:endParaRPr lang="en-PH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BD0F4-0303-4093-99C6-7EC1171E7F8F}"/>
              </a:ext>
            </a:extLst>
          </p:cNvPr>
          <p:cNvSpPr txBox="1"/>
          <p:nvPr/>
        </p:nvSpPr>
        <p:spPr>
          <a:xfrm>
            <a:off x="2155183" y="1478801"/>
            <a:ext cx="195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02D076-2BEA-4CAB-A85A-2F7CAB93CBB5}"/>
              </a:ext>
            </a:extLst>
          </p:cNvPr>
          <p:cNvSpPr txBox="1"/>
          <p:nvPr/>
        </p:nvSpPr>
        <p:spPr>
          <a:xfrm>
            <a:off x="761937" y="1838116"/>
            <a:ext cx="5089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from images of 13,611 grains of dry beans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38D19F-989B-419A-9B12-988F6BB98195}"/>
              </a:ext>
            </a:extLst>
          </p:cNvPr>
          <p:cNvSpPr txBox="1"/>
          <p:nvPr/>
        </p:nvSpPr>
        <p:spPr>
          <a:xfrm>
            <a:off x="678878" y="2562220"/>
            <a:ext cx="214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16</a:t>
            </a:r>
            <a:endParaRPr lang="en-PH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82C9C-D0F9-4A4D-973B-B17397F64DD8}"/>
              </a:ext>
            </a:extLst>
          </p:cNvPr>
          <p:cNvSpPr txBox="1"/>
          <p:nvPr/>
        </p:nvSpPr>
        <p:spPr>
          <a:xfrm>
            <a:off x="1356329" y="2823771"/>
            <a:ext cx="195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ED9CFC-A5D4-47BF-9C8E-E444D30A6B2C}"/>
              </a:ext>
            </a:extLst>
          </p:cNvPr>
          <p:cNvSpPr txBox="1"/>
          <p:nvPr/>
        </p:nvSpPr>
        <p:spPr>
          <a:xfrm>
            <a:off x="753931" y="3209891"/>
            <a:ext cx="4285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Physical geometric attributes of dry beans, obtained through image processing</a:t>
            </a:r>
          </a:p>
          <a:p>
            <a:endParaRPr lang="en-PH" sz="16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PH" sz="1600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7CC786-4F69-4924-B04E-0D78DB7698FC}"/>
              </a:ext>
            </a:extLst>
          </p:cNvPr>
          <p:cNvSpPr txBox="1"/>
          <p:nvPr/>
        </p:nvSpPr>
        <p:spPr>
          <a:xfrm>
            <a:off x="678878" y="4090497"/>
            <a:ext cx="2143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en-PH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6AD9-C8F9-49FE-B1AB-94440B67D737}"/>
              </a:ext>
            </a:extLst>
          </p:cNvPr>
          <p:cNvSpPr txBox="1"/>
          <p:nvPr/>
        </p:nvSpPr>
        <p:spPr>
          <a:xfrm>
            <a:off x="1005167" y="4352100"/>
            <a:ext cx="2552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TARGET VARIABLE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259E32-6259-4A7B-ADB7-95BDA4FF6E03}"/>
              </a:ext>
            </a:extLst>
          </p:cNvPr>
          <p:cNvSpPr txBox="1"/>
          <p:nvPr/>
        </p:nvSpPr>
        <p:spPr>
          <a:xfrm>
            <a:off x="763015" y="4749255"/>
            <a:ext cx="428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Multiclass nominal variable containing 7 classes of dry beans: </a:t>
            </a:r>
            <a:r>
              <a:rPr lang="en-PH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Barbunya</a:t>
            </a:r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Bombay, Cali, </a:t>
            </a:r>
            <a:r>
              <a:rPr lang="en-PH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Horoz</a:t>
            </a:r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PH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Seker</a:t>
            </a:r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Sira, and </a:t>
            </a:r>
            <a:r>
              <a:rPr lang="en-PH" sz="1600" dirty="0" err="1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Dermason</a:t>
            </a:r>
            <a:r>
              <a:rPr lang="en-PH" sz="1600" dirty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AC69FACA-5D95-4C80-8C3E-F27FCB69C2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0310929"/>
              </p:ext>
            </p:extLst>
          </p:nvPr>
        </p:nvGraphicFramePr>
        <p:xfrm>
          <a:off x="5132581" y="1663467"/>
          <a:ext cx="6329679" cy="3741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510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2926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- TARGET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D5CBCED-1A45-4DF6-8B87-48057B8C52C0}"/>
              </a:ext>
            </a:extLst>
          </p:cNvPr>
          <p:cNvGrpSpPr/>
          <p:nvPr/>
        </p:nvGrpSpPr>
        <p:grpSpPr>
          <a:xfrm rot="5400000">
            <a:off x="5758371" y="2610521"/>
            <a:ext cx="830396" cy="1285637"/>
            <a:chOff x="1060457" y="1875580"/>
            <a:chExt cx="1986905" cy="30761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6C7035-E6E8-4CFE-BBD4-66048D96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5818355">
              <a:off x="515823" y="2420214"/>
              <a:ext cx="3076173" cy="198690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518F35-FC72-4C15-8340-775626571460}"/>
                </a:ext>
              </a:extLst>
            </p:cNvPr>
            <p:cNvSpPr txBox="1"/>
            <p:nvPr/>
          </p:nvSpPr>
          <p:spPr>
            <a:xfrm>
              <a:off x="2048700" y="2617065"/>
              <a:ext cx="367859" cy="7354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B5E81F-B144-4602-9C57-A7B477473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399" y="4166187"/>
            <a:ext cx="1228888" cy="158157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F43BB9-38F4-4654-B7F7-7636ED5C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159" y="2536503"/>
            <a:ext cx="1163750" cy="152545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AD96E8-FAAA-4D8B-8496-C30ED88793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533" y="873400"/>
            <a:ext cx="1163752" cy="151287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D667C-0E07-47C3-964A-9061FF9942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0398" y="618724"/>
            <a:ext cx="1214563" cy="1512877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DFCB24-4E9A-4DF2-8ACB-F0A8EE3CA1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5520" y="1224700"/>
            <a:ext cx="1244095" cy="1638429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5BDD0C7-86D0-43D6-A549-D04D9E8A77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3694" y="3202489"/>
            <a:ext cx="1199734" cy="1584765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D8B82E-4CA2-4334-8CB5-5F3168784E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0517" y="4320768"/>
            <a:ext cx="1228888" cy="1584765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95E11F2-4BD8-49AD-B012-43DE8DC2FC72}"/>
              </a:ext>
            </a:extLst>
          </p:cNvPr>
          <p:cNvCxnSpPr>
            <a:cxnSpLocks/>
          </p:cNvCxnSpPr>
          <p:nvPr/>
        </p:nvCxnSpPr>
        <p:spPr>
          <a:xfrm flipV="1">
            <a:off x="6196470" y="2302033"/>
            <a:ext cx="0" cy="46894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9429D2-FB10-478D-8892-8F62FFC6C32B}"/>
              </a:ext>
            </a:extLst>
          </p:cNvPr>
          <p:cNvCxnSpPr>
            <a:cxnSpLocks/>
          </p:cNvCxnSpPr>
          <p:nvPr/>
        </p:nvCxnSpPr>
        <p:spPr>
          <a:xfrm flipH="1" flipV="1">
            <a:off x="5089286" y="2507944"/>
            <a:ext cx="368694" cy="50004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69BD500-E226-42AD-AA0A-F18B57175C1E}"/>
              </a:ext>
            </a:extLst>
          </p:cNvPr>
          <p:cNvCxnSpPr>
            <a:cxnSpLocks/>
          </p:cNvCxnSpPr>
          <p:nvPr/>
        </p:nvCxnSpPr>
        <p:spPr>
          <a:xfrm flipH="1">
            <a:off x="5263026" y="3588494"/>
            <a:ext cx="421022" cy="441289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1C549F-46F5-40DB-9382-B99E637DC0BD}"/>
              </a:ext>
            </a:extLst>
          </p:cNvPr>
          <p:cNvCxnSpPr>
            <a:cxnSpLocks/>
          </p:cNvCxnSpPr>
          <p:nvPr/>
        </p:nvCxnSpPr>
        <p:spPr>
          <a:xfrm flipV="1">
            <a:off x="6934961" y="2730270"/>
            <a:ext cx="512319" cy="31416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B67437B-4EF2-440F-A715-467CCC8AC40C}"/>
              </a:ext>
            </a:extLst>
          </p:cNvPr>
          <p:cNvCxnSpPr>
            <a:cxnSpLocks/>
          </p:cNvCxnSpPr>
          <p:nvPr/>
        </p:nvCxnSpPr>
        <p:spPr>
          <a:xfrm>
            <a:off x="6414810" y="3722099"/>
            <a:ext cx="386309" cy="420032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FB8701D-8871-459B-A9BF-07BB10F5EB97}"/>
              </a:ext>
            </a:extLst>
          </p:cNvPr>
          <p:cNvCxnSpPr>
            <a:cxnSpLocks/>
          </p:cNvCxnSpPr>
          <p:nvPr/>
        </p:nvCxnSpPr>
        <p:spPr>
          <a:xfrm>
            <a:off x="6813516" y="3461798"/>
            <a:ext cx="1062124" cy="351769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0B5EAB1-D629-4DC9-ADFE-35CCAB7EE906}"/>
              </a:ext>
            </a:extLst>
          </p:cNvPr>
          <p:cNvCxnSpPr>
            <a:cxnSpLocks/>
          </p:cNvCxnSpPr>
          <p:nvPr/>
        </p:nvCxnSpPr>
        <p:spPr>
          <a:xfrm flipH="1" flipV="1">
            <a:off x="4141399" y="3299231"/>
            <a:ext cx="1177944" cy="758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AC4B695-61D1-4340-BA44-9107DD2B7E0F}"/>
              </a:ext>
            </a:extLst>
          </p:cNvPr>
          <p:cNvSpPr/>
          <p:nvPr/>
        </p:nvSpPr>
        <p:spPr>
          <a:xfrm>
            <a:off x="7932891" y="5259202"/>
            <a:ext cx="4147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900" b="1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Images source: </a:t>
            </a:r>
          </a:p>
          <a:p>
            <a:r>
              <a:rPr lang="en-PH" sz="9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Koklu</a:t>
            </a:r>
            <a:r>
              <a:rPr lang="en-PH" sz="9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M., &amp; </a:t>
            </a:r>
            <a:r>
              <a:rPr lang="en-PH" sz="900" i="1" dirty="0" err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Ozkan</a:t>
            </a:r>
            <a:r>
              <a:rPr lang="en-PH" sz="900" i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I. A. (2020). Multiclass classification of dry beans using computer vision and machine learning techniques. Computers and Electronics in Agriculture, 174, 105507</a:t>
            </a:r>
            <a:endParaRPr lang="en-PH" sz="9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7D500C-8A55-4CFA-A982-24F6E9C430A0}"/>
              </a:ext>
            </a:extLst>
          </p:cNvPr>
          <p:cNvSpPr txBox="1"/>
          <p:nvPr/>
        </p:nvSpPr>
        <p:spPr>
          <a:xfrm>
            <a:off x="5509555" y="3129844"/>
            <a:ext cx="131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Bean class</a:t>
            </a:r>
          </a:p>
          <a:p>
            <a:pPr algn="ctr"/>
            <a:r>
              <a:rPr lang="en-PH" sz="900" dirty="0">
                <a:latin typeface="Segoe UI" panose="020B0502040204020203" pitchFamily="34" charset="0"/>
                <a:cs typeface="Segoe UI" panose="020B0502040204020203" pitchFamily="34" charset="0"/>
              </a:rPr>
              <a:t>(7 categories)</a:t>
            </a:r>
          </a:p>
        </p:txBody>
      </p:sp>
    </p:spTree>
    <p:extLst>
      <p:ext uri="{BB962C8B-B14F-4D97-AF65-F5344CB8AC3E}">
        <p14:creationId xmlns:p14="http://schemas.microsoft.com/office/powerpoint/2010/main" val="236663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6C7035-E6E8-4CFE-BBD4-66048D962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818355">
            <a:off x="363423" y="1997152"/>
            <a:ext cx="3076173" cy="1986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BBCB00-7DF3-4261-A0DF-3923C8A4D2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37" b="88837" l="7375" r="91740">
                        <a14:foregroundMark x1="64897" y1="83721" x2="64897" y2="83721"/>
                        <a14:foregroundMark x1="77286" y1="75814" x2="77286" y2="75814"/>
                        <a14:foregroundMark x1="86431" y1="65581" x2="86431" y2="65581"/>
                        <a14:foregroundMark x1="91740" y1="50698" x2="91740" y2="50698"/>
                        <a14:foregroundMark x1="92035" y1="28837" x2="92035" y2="28837"/>
                        <a14:foregroundMark x1="84366" y1="15349" x2="84366" y2="15349"/>
                        <a14:foregroundMark x1="69617" y1="16279" x2="69617" y2="16279"/>
                        <a14:foregroundMark x1="58407" y1="23256" x2="58407" y2="23256"/>
                        <a14:foregroundMark x1="44838" y1="23256" x2="44838" y2="23256"/>
                        <a14:foregroundMark x1="33923" y1="15814" x2="33923" y2="15814"/>
                        <a14:foregroundMark x1="23894" y1="9302" x2="23894" y2="9302"/>
                        <a14:foregroundMark x1="10914" y1="18605" x2="10914" y2="18605"/>
                        <a14:foregroundMark x1="7375" y1="40930" x2="7375" y2="40930"/>
                        <a14:foregroundMark x1="12389" y1="59535" x2="12389" y2="59535"/>
                        <a14:foregroundMark x1="22124" y1="72558" x2="22124" y2="72558"/>
                        <a14:foregroundMark x1="32153" y1="81860" x2="32153" y2="81860"/>
                        <a14:foregroundMark x1="47788" y1="85581" x2="47788" y2="85581"/>
                        <a14:foregroundMark x1="61062" y1="84186" x2="61062" y2="84186"/>
                        <a14:foregroundMark x1="51917" y1="85581" x2="51917" y2="85581"/>
                        <a14:foregroundMark x1="46903" y1="23721" x2="46903" y2="23721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655" t="6131" r="3633" b="11291"/>
          <a:stretch/>
        </p:blipFill>
        <p:spPr>
          <a:xfrm rot="16200000">
            <a:off x="262571" y="1968317"/>
            <a:ext cx="3246693" cy="2075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2926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- FEATURE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DDB21BB-060D-4387-B5E8-F653A4C37142}"/>
              </a:ext>
            </a:extLst>
          </p:cNvPr>
          <p:cNvGrpSpPr/>
          <p:nvPr/>
        </p:nvGrpSpPr>
        <p:grpSpPr>
          <a:xfrm rot="21079575">
            <a:off x="1540148" y="2720736"/>
            <a:ext cx="1016472" cy="396012"/>
            <a:chOff x="1424940" y="4261237"/>
            <a:chExt cx="2819400" cy="23754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44B046C-48E6-47D2-8FA1-0F757DABD12A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" y="4389120"/>
              <a:ext cx="28117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5ADD18-5804-4FD3-AC94-EC871A67176C}"/>
                </a:ext>
              </a:extLst>
            </p:cNvPr>
            <p:cNvCxnSpPr/>
            <p:nvPr/>
          </p:nvCxnSpPr>
          <p:spPr>
            <a:xfrm>
              <a:off x="4244340" y="4261237"/>
              <a:ext cx="0" cy="2193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6A3B097-1A6F-412A-A875-12662596D8FC}"/>
                </a:ext>
              </a:extLst>
            </p:cNvPr>
            <p:cNvCxnSpPr/>
            <p:nvPr/>
          </p:nvCxnSpPr>
          <p:spPr>
            <a:xfrm>
              <a:off x="1424940" y="4279458"/>
              <a:ext cx="0" cy="2193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121184-390C-4EA8-A345-882CB6D82B8A}"/>
              </a:ext>
            </a:extLst>
          </p:cNvPr>
          <p:cNvGrpSpPr/>
          <p:nvPr/>
        </p:nvGrpSpPr>
        <p:grpSpPr>
          <a:xfrm rot="15769515" flipV="1">
            <a:off x="561617" y="2836209"/>
            <a:ext cx="2475214" cy="248827"/>
            <a:chOff x="1424940" y="4261237"/>
            <a:chExt cx="2819400" cy="23754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07AA2DC-0CA9-4E0D-903E-F04EFE1F275B}"/>
                </a:ext>
              </a:extLst>
            </p:cNvPr>
            <p:cNvCxnSpPr>
              <a:cxnSpLocks/>
            </p:cNvCxnSpPr>
            <p:nvPr/>
          </p:nvCxnSpPr>
          <p:spPr>
            <a:xfrm>
              <a:off x="1424940" y="4389120"/>
              <a:ext cx="2811780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13E336-E494-4179-8359-0CA6A4C25BEE}"/>
                </a:ext>
              </a:extLst>
            </p:cNvPr>
            <p:cNvCxnSpPr/>
            <p:nvPr/>
          </p:nvCxnSpPr>
          <p:spPr>
            <a:xfrm>
              <a:off x="4244340" y="4261237"/>
              <a:ext cx="0" cy="2193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E4DCFA-C276-444F-AA0D-F5C03F3F492D}"/>
                </a:ext>
              </a:extLst>
            </p:cNvPr>
            <p:cNvCxnSpPr/>
            <p:nvPr/>
          </p:nvCxnSpPr>
          <p:spPr>
            <a:xfrm>
              <a:off x="1424940" y="4279458"/>
              <a:ext cx="0" cy="219323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76D87AF-9C85-45B7-9AF2-BDF1791FE45D}"/>
              </a:ext>
            </a:extLst>
          </p:cNvPr>
          <p:cNvSpPr/>
          <p:nvPr/>
        </p:nvSpPr>
        <p:spPr>
          <a:xfrm rot="16200000">
            <a:off x="567161" y="2159604"/>
            <a:ext cx="2766349" cy="1608884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0DA39479-FF5A-428D-BC19-2FE8C1F11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445256"/>
              </p:ext>
            </p:extLst>
          </p:nvPr>
        </p:nvGraphicFramePr>
        <p:xfrm>
          <a:off x="3554582" y="1097280"/>
          <a:ext cx="7974063" cy="46634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097623">
                  <a:extLst>
                    <a:ext uri="{9D8B030D-6E8A-4147-A177-3AD203B41FA5}">
                      <a16:colId xmlns:a16="http://schemas.microsoft.com/office/drawing/2014/main" val="338568244"/>
                    </a:ext>
                  </a:extLst>
                </a:gridCol>
                <a:gridCol w="5876440">
                  <a:extLst>
                    <a:ext uri="{9D8B030D-6E8A-4147-A177-3AD203B41FA5}">
                      <a16:colId xmlns:a16="http://schemas.microsoft.com/office/drawing/2014/main" val="3693593181"/>
                    </a:ext>
                  </a:extLst>
                </a:gridCol>
              </a:tblGrid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Physical Feature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187014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Area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Area of bean zone in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219418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Perimeter (P)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Circumference of bean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256058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Major Axis Length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Length of longest line that can be drawn from a bean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02763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Minor Axis Length 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Length of longest line drawn from a bean, perpendicular to main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4945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Aspect Ratio (K)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Ratio of major and minor axis lengths (L / 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78991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Eccentricity (</a:t>
                      </a:r>
                      <a:r>
                        <a:rPr lang="en-PH" sz="1200" b="1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Ec</a:t>
                      </a:r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Eccentricity of ellipse with same moments as bean region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018020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Convex Area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Number of pixels in smallest convex polygon containing bean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659412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Equivalent Diameter (Ed)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Diameter of the circle whose area equals bean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483206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Extent (Ex)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Ratio of pixels of the bean-bounding rectangle to the bean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83914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Solidity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Ratio of pixels in convex shell to area of the bean in 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9302583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Roundness 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Calculated as: (4piA)/(P^2)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573694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Compactness (CO)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Calculated as: Ed / 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5917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Shape Factor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Calculated as: L /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011271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Shape Factor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Calculated as: l /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18613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Shape Factor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Calculated as: A  /  (L*L*</a:t>
                      </a:r>
                      <a:r>
                        <a:rPr lang="el-GR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π</a:t>
                      </a:r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448916"/>
                  </a:ext>
                </a:extLst>
              </a:tr>
              <a:tr h="233122">
                <a:tc>
                  <a:txBody>
                    <a:bodyPr/>
                    <a:lstStyle/>
                    <a:p>
                      <a:r>
                        <a:rPr lang="en-PH" sz="12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Shape Factor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Calculated as: A  /  (L*l*</a:t>
                      </a:r>
                      <a:r>
                        <a:rPr lang="el-GR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π</a:t>
                      </a:r>
                      <a:r>
                        <a:rPr lang="en-PH" sz="12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/4)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646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0E7EA68-3D3C-4F91-B3EB-8E63AF19DAB9}"/>
              </a:ext>
            </a:extLst>
          </p:cNvPr>
          <p:cNvSpPr txBox="1"/>
          <p:nvPr/>
        </p:nvSpPr>
        <p:spPr>
          <a:xfrm>
            <a:off x="2152440" y="2853587"/>
            <a:ext cx="25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D48A81-B003-4D53-BC18-0B569041E4CE}"/>
              </a:ext>
            </a:extLst>
          </p:cNvPr>
          <p:cNvSpPr txBox="1"/>
          <p:nvPr/>
        </p:nvSpPr>
        <p:spPr>
          <a:xfrm>
            <a:off x="1808168" y="3356893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169CE5-8B27-44DE-B5F3-28E26BEB5B22}"/>
              </a:ext>
            </a:extLst>
          </p:cNvPr>
          <p:cNvSpPr txBox="1"/>
          <p:nvPr/>
        </p:nvSpPr>
        <p:spPr>
          <a:xfrm>
            <a:off x="2347250" y="167842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518F35-FC72-4C15-8340-775626571460}"/>
              </a:ext>
            </a:extLst>
          </p:cNvPr>
          <p:cNvSpPr txBox="1"/>
          <p:nvPr/>
        </p:nvSpPr>
        <p:spPr>
          <a:xfrm>
            <a:off x="1896300" y="219400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93D88D-03CA-48A9-9593-A1BF5DBEE38A}"/>
              </a:ext>
            </a:extLst>
          </p:cNvPr>
          <p:cNvSpPr txBox="1"/>
          <p:nvPr/>
        </p:nvSpPr>
        <p:spPr>
          <a:xfrm>
            <a:off x="1027067" y="4840457"/>
            <a:ext cx="1738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16 physical geometric features obtained through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416952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- DISTRIBUTION OF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1B1DCE-8C3B-467F-B3C5-384586971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361" y="1804670"/>
            <a:ext cx="11325729" cy="30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2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2926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020F47D-093A-43E9-9B30-B92332DC8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5" y="1403446"/>
            <a:ext cx="11250209" cy="3889914"/>
          </a:xfr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195D7CF-7186-49E6-B9AE-866E9DECD84E}"/>
              </a:ext>
            </a:extLst>
          </p:cNvPr>
          <p:cNvSpPr/>
          <p:nvPr/>
        </p:nvSpPr>
        <p:spPr>
          <a:xfrm>
            <a:off x="5455922" y="924560"/>
            <a:ext cx="4937758" cy="4663440"/>
          </a:xfrm>
          <a:prstGeom prst="ellipse">
            <a:avLst/>
          </a:prstGeom>
          <a:noFill/>
          <a:ln w="127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6CAF91-7000-4A0B-9FB1-64E75728270C}"/>
              </a:ext>
            </a:extLst>
          </p:cNvPr>
          <p:cNvSpPr txBox="1"/>
          <p:nvPr/>
        </p:nvSpPr>
        <p:spPr>
          <a:xfrm>
            <a:off x="9342006" y="924560"/>
            <a:ext cx="1762263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7 Classification models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31383A-62B9-4826-94F2-F3B712F260DF}"/>
              </a:ext>
            </a:extLst>
          </p:cNvPr>
          <p:cNvCxnSpPr>
            <a:cxnSpLocks/>
          </p:cNvCxnSpPr>
          <p:nvPr/>
        </p:nvCxnSpPr>
        <p:spPr>
          <a:xfrm flipV="1">
            <a:off x="9784080" y="1260147"/>
            <a:ext cx="447040" cy="436574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9E87C7-C921-4B26-9C96-D64A32BA9ED4}"/>
              </a:ext>
            </a:extLst>
          </p:cNvPr>
          <p:cNvSpPr txBox="1"/>
          <p:nvPr/>
        </p:nvSpPr>
        <p:spPr>
          <a:xfrm>
            <a:off x="2424526" y="1014390"/>
            <a:ext cx="2320807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70/30 train-validation split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20C9A4-DA9A-4482-84D9-82B21B43CA6B}"/>
              </a:ext>
            </a:extLst>
          </p:cNvPr>
          <p:cNvCxnSpPr>
            <a:cxnSpLocks/>
          </p:cNvCxnSpPr>
          <p:nvPr/>
        </p:nvCxnSpPr>
        <p:spPr>
          <a:xfrm flipV="1">
            <a:off x="3279515" y="1447469"/>
            <a:ext cx="276485" cy="360959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88D429-67FB-4342-AC0F-6ED59A8D645C}"/>
              </a:ext>
            </a:extLst>
          </p:cNvPr>
          <p:cNvSpPr txBox="1"/>
          <p:nvPr/>
        </p:nvSpPr>
        <p:spPr>
          <a:xfrm>
            <a:off x="758300" y="3580253"/>
            <a:ext cx="3559700" cy="21236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Data transformed for Maximum normality:</a:t>
            </a:r>
          </a:p>
          <a:p>
            <a:endParaRPr lang="en-US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Log: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Area, </a:t>
            </a:r>
            <a:r>
              <a:rPr lang="en-US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ConvexArea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EquivDiameter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MajorAxisLength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MinorAxisLength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, Perimeter</a:t>
            </a:r>
          </a:p>
          <a:p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Exponential: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Extent, Roundness</a:t>
            </a:r>
          </a:p>
          <a:p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Square Root: </a:t>
            </a:r>
            <a:r>
              <a:rPr lang="en-US" sz="12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AspectRation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, ShapeFactor2, ShapeFactor3</a:t>
            </a:r>
          </a:p>
          <a:p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Power: </a:t>
            </a:r>
            <a:r>
              <a:rPr lang="en-US" sz="1200" i="1" dirty="0">
                <a:latin typeface="Segoe UI" panose="020B0502040204020203" pitchFamily="34" charset="0"/>
                <a:cs typeface="Segoe UI" panose="020B0502040204020203" pitchFamily="34" charset="0"/>
              </a:rPr>
              <a:t>Eccentricity, ShapeFactor4, Solidity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C23C29-1137-41F5-91BB-A2DABC559BEA}"/>
              </a:ext>
            </a:extLst>
          </p:cNvPr>
          <p:cNvCxnSpPr>
            <a:cxnSpLocks/>
          </p:cNvCxnSpPr>
          <p:nvPr/>
        </p:nvCxnSpPr>
        <p:spPr>
          <a:xfrm flipH="1">
            <a:off x="3728720" y="3013598"/>
            <a:ext cx="306024" cy="450962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990BF2-8995-499C-A032-7EB5390D270D}"/>
              </a:ext>
            </a:extLst>
          </p:cNvPr>
          <p:cNvSpPr txBox="1"/>
          <p:nvPr/>
        </p:nvSpPr>
        <p:spPr>
          <a:xfrm>
            <a:off x="10479655" y="3203519"/>
            <a:ext cx="158434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Models assessed by</a:t>
            </a:r>
          </a:p>
          <a:p>
            <a:pPr algn="ctr"/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Misclassification rate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DDEDE3-0046-4D40-9724-2B8C9F6D78F9}"/>
              </a:ext>
            </a:extLst>
          </p:cNvPr>
          <p:cNvCxnSpPr>
            <a:cxnSpLocks/>
          </p:cNvCxnSpPr>
          <p:nvPr/>
        </p:nvCxnSpPr>
        <p:spPr>
          <a:xfrm>
            <a:off x="11012252" y="2844830"/>
            <a:ext cx="259577" cy="284450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153C72D-48A8-4E7D-AC58-FD4CD4AE399A}"/>
              </a:ext>
            </a:extLst>
          </p:cNvPr>
          <p:cNvSpPr txBox="1"/>
          <p:nvPr/>
        </p:nvSpPr>
        <p:spPr>
          <a:xfrm>
            <a:off x="7924801" y="4989918"/>
            <a:ext cx="2164079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PH" sz="1200" b="1" dirty="0">
                <a:latin typeface="Segoe UI" panose="020B0502040204020203" pitchFamily="34" charset="0"/>
                <a:cs typeface="Segoe UI" panose="020B0502040204020203" pitchFamily="34" charset="0"/>
              </a:rPr>
              <a:t>Model Improvement: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2-factor interactions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Polynomial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PH" sz="1200" dirty="0">
                <a:latin typeface="Segoe UI" panose="020B0502040204020203" pitchFamily="34" charset="0"/>
                <a:cs typeface="Segoe UI" panose="020B0502040204020203" pitchFamily="34" charset="0"/>
              </a:rPr>
              <a:t>Stepwise model (50 steps)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F25A440-A800-4911-9816-7E59467687C8}"/>
              </a:ext>
            </a:extLst>
          </p:cNvPr>
          <p:cNvCxnSpPr>
            <a:cxnSpLocks/>
          </p:cNvCxnSpPr>
          <p:nvPr/>
        </p:nvCxnSpPr>
        <p:spPr>
          <a:xfrm>
            <a:off x="7508240" y="5151119"/>
            <a:ext cx="335280" cy="206524"/>
          </a:xfrm>
          <a:prstGeom prst="straightConnector1">
            <a:avLst/>
          </a:prstGeom>
          <a:ln w="952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798901-AD9E-4FAD-8E16-2023DB9B28D9}"/>
              </a:ext>
            </a:extLst>
          </p:cNvPr>
          <p:cNvSpPr/>
          <p:nvPr/>
        </p:nvSpPr>
        <p:spPr>
          <a:xfrm>
            <a:off x="6410960" y="4590658"/>
            <a:ext cx="1097280" cy="560461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23816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90F108-3E14-485C-84A9-EABBA3332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33" y="1787777"/>
            <a:ext cx="7390448" cy="3404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D3CB16-86BF-4FBE-A1B5-8FE80B827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71" y="429294"/>
            <a:ext cx="10515600" cy="305107"/>
          </a:xfrm>
        </p:spPr>
        <p:txBody>
          <a:bodyPr>
            <a:normAutofit fontScale="90000"/>
          </a:bodyPr>
          <a:lstStyle/>
          <a:p>
            <a:r>
              <a:rPr lang="en-PH" sz="2400" b="1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 – FIT STATISTICS OF ALL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F8EE0-B49C-4F69-9F39-9675A4E8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440" y="6356350"/>
            <a:ext cx="3347720" cy="365125"/>
          </a:xfrm>
        </p:spPr>
        <p:txBody>
          <a:bodyPr/>
          <a:lstStyle/>
          <a:p>
            <a:fld id="{B6C21240-49C5-44B8-934E-F6ABBBC1DAC9}" type="slidenum">
              <a:rPr lang="en-PH" sz="1400" b="1" smtClean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</a:t>
            </a:fld>
            <a:endParaRPr lang="en-PH" sz="1400" b="1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C8B69-C985-45A8-952E-6D30C72A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834472">
            <a:off x="370384" y="441215"/>
            <a:ext cx="333956" cy="248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81958A-63C2-4A81-8D5C-44DEAF397C40}"/>
              </a:ext>
            </a:extLst>
          </p:cNvPr>
          <p:cNvSpPr txBox="1"/>
          <p:nvPr/>
        </p:nvSpPr>
        <p:spPr>
          <a:xfrm>
            <a:off x="733612" y="2114264"/>
            <a:ext cx="2743200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Lowest misclassification rate, highest accuracy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Lowest Average Squared Error (ASE)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Highest ROC Index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6865E3-E833-44DF-95B8-EF4024AB7229}"/>
              </a:ext>
            </a:extLst>
          </p:cNvPr>
          <p:cNvCxnSpPr>
            <a:cxnSpLocks/>
          </p:cNvCxnSpPr>
          <p:nvPr/>
        </p:nvCxnSpPr>
        <p:spPr>
          <a:xfrm flipH="1">
            <a:off x="3525521" y="2454798"/>
            <a:ext cx="493713" cy="0"/>
          </a:xfrm>
          <a:prstGeom prst="straightConnector1">
            <a:avLst/>
          </a:prstGeom>
          <a:ln w="9525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B805A5F-DE01-4446-9834-4E13ECFA5A8F}"/>
              </a:ext>
            </a:extLst>
          </p:cNvPr>
          <p:cNvSpPr txBox="1"/>
          <p:nvPr/>
        </p:nvSpPr>
        <p:spPr>
          <a:xfrm>
            <a:off x="4917441" y="140299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latin typeface="Segoe UI" panose="020B0502040204020203" pitchFamily="34" charset="0"/>
                <a:cs typeface="Segoe UI" panose="020B0502040204020203" pitchFamily="34" charset="0"/>
              </a:rPr>
              <a:t>Comparison of Model Fit Statistics on Validation Data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3FBF108-0801-450F-B9B2-997BCC025B10}"/>
              </a:ext>
            </a:extLst>
          </p:cNvPr>
          <p:cNvSpPr/>
          <p:nvPr/>
        </p:nvSpPr>
        <p:spPr>
          <a:xfrm>
            <a:off x="4019234" y="2194566"/>
            <a:ext cx="7390446" cy="538470"/>
          </a:xfrm>
          <a:prstGeom prst="roundRect">
            <a:avLst/>
          </a:prstGeom>
          <a:noFill/>
          <a:ln w="1905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648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946</Words>
  <Application>Microsoft Office PowerPoint</Application>
  <PresentationFormat>Widescreen</PresentationFormat>
  <Paragraphs>179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Roboto Slab</vt:lpstr>
      <vt:lpstr>Segoe UI</vt:lpstr>
      <vt:lpstr>Source Sans Pro</vt:lpstr>
      <vt:lpstr>Office Theme</vt:lpstr>
      <vt:lpstr>Classification of Dry Beans Using Machine Learning</vt:lpstr>
      <vt:lpstr>RATIONALE</vt:lpstr>
      <vt:lpstr>PROJECT GOALS</vt:lpstr>
      <vt:lpstr>DATASET</vt:lpstr>
      <vt:lpstr>DATA - TARGET VARIABLE</vt:lpstr>
      <vt:lpstr>DATA - FEATURE VARIABLES</vt:lpstr>
      <vt:lpstr>DATA - DISTRIBUTION OF FEATURES</vt:lpstr>
      <vt:lpstr>METHODOLOGY</vt:lpstr>
      <vt:lpstr>RESULTS – FIT STATISTICS OF ALL MODELS</vt:lpstr>
      <vt:lpstr>RESULTS – CONFUSION MATRIX FOR ALL MODELS</vt:lpstr>
      <vt:lpstr>RESULTS – BEST MODEL: POLYNOMIAL LOGISTIC REGRESSION</vt:lpstr>
      <vt:lpstr>RESULTS – ACCURACY (POLYNOMIAL LOGISTIC REGRESSION)</vt:lpstr>
      <vt:lpstr>RESULTS – IMPORTANT VARIABLES</vt:lpstr>
      <vt:lpstr>RESULTS – VARIABLE IMPORTANCE PLOT (POLYNOMIAL LOGISITIC REGRESSION)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Dry Beans Using Machine Learning</dc:title>
  <dc:creator>user</dc:creator>
  <cp:lastModifiedBy>Neelesh Vasnani</cp:lastModifiedBy>
  <cp:revision>84</cp:revision>
  <dcterms:created xsi:type="dcterms:W3CDTF">2021-07-08T07:22:39Z</dcterms:created>
  <dcterms:modified xsi:type="dcterms:W3CDTF">2023-10-07T10:51:06Z</dcterms:modified>
</cp:coreProperties>
</file>